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Override PartName="/ppt/notesSlides/notesSlide17.xml" ContentType="application/vnd.openxmlformats-officedocument.presentationml.notesSlide+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8"/>
  </p:notesMasterIdLst>
  <p:sldIdLst>
    <p:sldId id="256" r:id="rId2"/>
    <p:sldId id="264" r:id="rId3"/>
    <p:sldId id="257" r:id="rId4"/>
    <p:sldId id="262" r:id="rId5"/>
    <p:sldId id="292" r:id="rId6"/>
    <p:sldId id="307" r:id="rId7"/>
    <p:sldId id="258" r:id="rId8"/>
    <p:sldId id="308" r:id="rId9"/>
    <p:sldId id="297" r:id="rId10"/>
    <p:sldId id="309" r:id="rId11"/>
    <p:sldId id="310" r:id="rId12"/>
    <p:sldId id="295" r:id="rId13"/>
    <p:sldId id="296" r:id="rId14"/>
    <p:sldId id="294" r:id="rId15"/>
    <p:sldId id="299" r:id="rId16"/>
    <p:sldId id="300" r:id="rId17"/>
    <p:sldId id="301" r:id="rId18"/>
    <p:sldId id="302" r:id="rId19"/>
    <p:sldId id="303" r:id="rId20"/>
    <p:sldId id="304" r:id="rId21"/>
    <p:sldId id="298" r:id="rId22"/>
    <p:sldId id="305" r:id="rId23"/>
    <p:sldId id="306" r:id="rId24"/>
    <p:sldId id="311" r:id="rId25"/>
    <p:sldId id="259" r:id="rId26"/>
    <p:sldId id="287" r:id="rId2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FF"/>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19" autoAdjust="0"/>
    <p:restoredTop sz="94709" autoAdjust="0"/>
  </p:normalViewPr>
  <p:slideViewPr>
    <p:cSldViewPr>
      <p:cViewPr varScale="1">
        <p:scale>
          <a:sx n="74" d="100"/>
          <a:sy n="74" d="100"/>
        </p:scale>
        <p:origin x="-1044" y="-10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B64A672-82FD-4FA1-B427-F95CBE6AEE99}" type="datetimeFigureOut">
              <a:rPr lang="en-US" smtClean="0"/>
              <a:pPr/>
              <a:t>2/18/2010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3037457-F014-4BDA-B65E-94F5AF277F82}"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037457-F014-4BDA-B65E-94F5AF277F82}" type="slidenum">
              <a:rPr lang="en-US" smtClean="0"/>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43A97933-02D9-42A8-AE4A-D4A148A1BB4C}" type="slidenum">
              <a:rPr lang="en-US" smtClean="0"/>
              <a:t>10</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43A97933-02D9-42A8-AE4A-D4A148A1BB4C}" type="slidenum">
              <a:rPr lang="en-US" smtClean="0"/>
              <a:t>11</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407A2FC-AA18-480E-ACDC-3C463176CCB1}" type="slidenum">
              <a:rPr lang="en-US"/>
              <a:pPr/>
              <a:t>12</a:t>
            </a:fld>
            <a:endParaRPr lang="en-US"/>
          </a:p>
        </p:txBody>
      </p:sp>
      <p:sp>
        <p:nvSpPr>
          <p:cNvPr id="100354" name="Rectangle 2"/>
          <p:cNvSpPr>
            <a:spLocks noChangeArrowheads="1" noTextEdit="1"/>
          </p:cNvSpPr>
          <p:nvPr>
            <p:ph type="sldImg"/>
          </p:nvPr>
        </p:nvSpPr>
        <p:spPr>
          <a:ln/>
        </p:spPr>
      </p:sp>
      <p:sp>
        <p:nvSpPr>
          <p:cNvPr id="100355" name="Rectangle 3"/>
          <p:cNvSpPr>
            <a:spLocks noGrp="1" noChangeArrowheads="1"/>
          </p:cNvSpPr>
          <p:nvPr>
            <p:ph type="body" idx="1"/>
          </p:nvPr>
        </p:nvSpPr>
        <p:spPr/>
        <p:txBody>
          <a:bodyPr/>
          <a:lstStyle/>
          <a:p>
            <a:r>
              <a:rPr lang="en-US"/>
              <a:t>Language acquisition involves an interaction among these connected processes.  As students are exposed to language, they first mimic the language of their environment and eventually develop the capacity to use language independently.</a:t>
            </a: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189D7EE-05B1-4329-B3C1-BF918E65B217}" type="slidenum">
              <a:rPr lang="en-US"/>
              <a:pPr/>
              <a:t>13</a:t>
            </a:fld>
            <a:endParaRPr lang="en-US"/>
          </a:p>
        </p:txBody>
      </p:sp>
      <p:sp>
        <p:nvSpPr>
          <p:cNvPr id="11266" name="Rectangle 2"/>
          <p:cNvSpPr>
            <a:spLocks noChangeArrowheads="1" noTextEdit="1"/>
          </p:cNvSpPr>
          <p:nvPr>
            <p:ph type="sldImg"/>
          </p:nvPr>
        </p:nvSpPr>
        <p:spPr>
          <a:ln/>
        </p:spPr>
      </p:sp>
      <p:sp>
        <p:nvSpPr>
          <p:cNvPr id="11267" name="Rectangle 3"/>
          <p:cNvSpPr>
            <a:spLocks noGrp="1" noChangeArrowheads="1"/>
          </p:cNvSpPr>
          <p:nvPr>
            <p:ph type="body" idx="1"/>
          </p:nvPr>
        </p:nvSpPr>
        <p:spPr/>
        <p:txBody>
          <a:bodyPr/>
          <a:lstStyle/>
          <a:p>
            <a:r>
              <a:rPr lang="en-US"/>
              <a:t>These stunning data from the University of Oregon’s research on early literacy make a strong case for explicit instruction and modeling.</a:t>
            </a: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BBC162E-0F05-4B21-AC9F-55BBA9C1632F}" type="slidenum">
              <a:rPr lang="en-US"/>
              <a:pPr/>
              <a:t>14</a:t>
            </a:fld>
            <a:endParaRPr lang="en-US"/>
          </a:p>
        </p:txBody>
      </p:sp>
      <p:sp>
        <p:nvSpPr>
          <p:cNvPr id="106498" name="Rectangle 2"/>
          <p:cNvSpPr>
            <a:spLocks noChangeArrowheads="1" noTextEdit="1"/>
          </p:cNvSpPr>
          <p:nvPr>
            <p:ph type="sldImg"/>
          </p:nvPr>
        </p:nvSpPr>
        <p:spPr>
          <a:ln/>
        </p:spPr>
      </p:sp>
      <p:sp>
        <p:nvSpPr>
          <p:cNvPr id="106499" name="Rectangle 3"/>
          <p:cNvSpPr>
            <a:spLocks noGrp="1" noChangeArrowheads="1"/>
          </p:cNvSpPr>
          <p:nvPr>
            <p:ph type="body" idx="1"/>
          </p:nvPr>
        </p:nvSpPr>
        <p:spPr/>
        <p:txBody>
          <a:bodyPr/>
          <a:lstStyle/>
          <a:p>
            <a:r>
              <a:rPr lang="en-US"/>
              <a:t>Here they are --- If you’ve attended any seminars or read any research --- they should look familiar.</a:t>
            </a: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46DA9037-D00A-4898-A928-AB96CF05010B}" type="slidenum">
              <a:rPr lang="en-US" smtClean="0"/>
              <a:t>15</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46DA9037-D00A-4898-A928-AB96CF05010B}" type="slidenum">
              <a:rPr lang="en-US" smtClean="0"/>
              <a:t>16</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46DA9037-D00A-4898-A928-AB96CF05010B}" type="slidenum">
              <a:rPr lang="en-US" smtClean="0"/>
              <a:t>17</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46DA9037-D00A-4898-A928-AB96CF05010B}" type="slidenum">
              <a:rPr lang="en-US" smtClean="0"/>
              <a:t>18</a:t>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46DA9037-D00A-4898-A928-AB96CF05010B}" type="slidenum">
              <a:rPr lang="en-US" smtClean="0"/>
              <a:t>19</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037457-F014-4BDA-B65E-94F5AF277F82}" type="slidenum">
              <a:rPr lang="en-US" smtClean="0"/>
              <a:pPr/>
              <a:t>2</a:t>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46DA9037-D00A-4898-A928-AB96CF05010B}" type="slidenum">
              <a:rPr lang="en-US" smtClean="0"/>
              <a:t>20</a:t>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ADF4010-A841-4E27-B7BA-E20CA94957FA}" type="slidenum">
              <a:rPr lang="en-US"/>
              <a:pPr/>
              <a:t>21</a:t>
            </a:fld>
            <a:endParaRPr lang="en-US"/>
          </a:p>
        </p:txBody>
      </p:sp>
      <p:sp>
        <p:nvSpPr>
          <p:cNvPr id="114690" name="Rectangle 2"/>
          <p:cNvSpPr>
            <a:spLocks noChangeArrowheads="1" noTextEdit="1"/>
          </p:cNvSpPr>
          <p:nvPr>
            <p:ph type="sldImg"/>
          </p:nvPr>
        </p:nvSpPr>
        <p:spPr>
          <a:ln/>
        </p:spPr>
      </p:sp>
      <p:sp>
        <p:nvSpPr>
          <p:cNvPr id="114691" name="Rectangle 3"/>
          <p:cNvSpPr>
            <a:spLocks noGrp="1" noChangeArrowheads="1"/>
          </p:cNvSpPr>
          <p:nvPr>
            <p:ph type="body" idx="1"/>
          </p:nvPr>
        </p:nvSpPr>
        <p:spPr/>
        <p:txBody>
          <a:bodyPr/>
          <a:lstStyle/>
          <a:p>
            <a:r>
              <a:rPr lang="en-US" dirty="0"/>
              <a:t>These strategies are not something that can be taught on Monday and tested on Friday.  They must be interwoven throughout ALL curricular areas.  The strategies are introduced, modeled, and supported - Kindergarten through 12</a:t>
            </a:r>
            <a:r>
              <a:rPr lang="en-US" baseline="30000" dirty="0"/>
              <a:t>th</a:t>
            </a:r>
            <a:r>
              <a:rPr lang="en-US" dirty="0"/>
              <a:t> grade.</a:t>
            </a: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32475960-F3C1-412D-8D26-68371B34CDEF}" type="slidenum">
              <a:rPr lang="en-US" altLang="en-US" smtClean="0"/>
              <a:pPr/>
              <a:t>22</a:t>
            </a:fld>
            <a:endParaRPr lang="en-US" alt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32475960-F3C1-412D-8D26-68371B34CDEF}" type="slidenum">
              <a:rPr lang="en-US" altLang="en-US" smtClean="0"/>
              <a:pPr/>
              <a:t>23</a:t>
            </a:fld>
            <a:endParaRPr lang="en-US" alt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EDC7C40-3B2F-4C65-81F8-AD182E850B65}" type="slidenum">
              <a:rPr lang="en-US" smtClean="0"/>
              <a:t>24</a:t>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037457-F014-4BDA-B65E-94F5AF277F82}" type="slidenum">
              <a:rPr lang="en-US" smtClean="0"/>
              <a:pPr/>
              <a:t>25</a:t>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037457-F014-4BDA-B65E-94F5AF277F82}" type="slidenum">
              <a:rPr lang="en-US" smtClean="0"/>
              <a:pPr/>
              <a:t>26</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037457-F014-4BDA-B65E-94F5AF277F82}" type="slidenum">
              <a:rPr lang="en-US" smtClean="0"/>
              <a:pPr/>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EB68685-21C5-4553-A2BC-A81BE6684B6D}" type="slidenum">
              <a:rPr lang="en-US"/>
              <a:pPr/>
              <a:t>4</a:t>
            </a:fld>
            <a:endParaRPr lang="en-US"/>
          </a:p>
        </p:txBody>
      </p:sp>
      <p:sp>
        <p:nvSpPr>
          <p:cNvPr id="100354" name="Rectangle 2"/>
          <p:cNvSpPr>
            <a:spLocks noGrp="1" noRot="1" noChangeAspect="1" noChangeArrowheads="1" noTextEdit="1"/>
          </p:cNvSpPr>
          <p:nvPr>
            <p:ph type="sldImg"/>
          </p:nvPr>
        </p:nvSpPr>
        <p:spPr>
          <a:ln/>
        </p:spPr>
      </p:sp>
      <p:sp>
        <p:nvSpPr>
          <p:cNvPr id="10035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037457-F014-4BDA-B65E-94F5AF277F82}" type="slidenum">
              <a:rPr lang="en-US" smtClean="0"/>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43A97933-02D9-42A8-AE4A-D4A148A1BB4C}" type="slidenum">
              <a:rPr lang="en-US" smtClean="0"/>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037457-F014-4BDA-B65E-94F5AF277F82}" type="slidenum">
              <a:rPr lang="en-US" smtClean="0"/>
              <a:pPr/>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43A97933-02D9-42A8-AE4A-D4A148A1BB4C}" type="slidenum">
              <a:rPr lang="en-US" smtClean="0"/>
              <a:t>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3C84353-2B5B-4362-972E-B03BB758F90A}" type="slidenum">
              <a:rPr lang="en-US"/>
              <a:pPr/>
              <a:t>9</a:t>
            </a:fld>
            <a:endParaRPr lang="en-US"/>
          </a:p>
        </p:txBody>
      </p:sp>
      <p:sp>
        <p:nvSpPr>
          <p:cNvPr id="31746" name="Rectangle 2"/>
          <p:cNvSpPr>
            <a:spLocks noChangeArrowheads="1" noTextEdit="1"/>
          </p:cNvSpPr>
          <p:nvPr>
            <p:ph type="sldImg"/>
          </p:nvPr>
        </p:nvSpPr>
        <p:spPr>
          <a:ln/>
        </p:spPr>
      </p:sp>
      <p:sp>
        <p:nvSpPr>
          <p:cNvPr id="31747" name="Rectangle 3"/>
          <p:cNvSpPr>
            <a:spLocks noGrp="1" noChangeArrowheads="1"/>
          </p:cNvSpPr>
          <p:nvPr>
            <p:ph type="body" idx="1"/>
          </p:nvPr>
        </p:nvSpPr>
        <p:spPr/>
        <p:txBody>
          <a:bodyPr/>
          <a:lstStyle/>
          <a:p>
            <a:r>
              <a:rPr lang="en-US"/>
              <a:t>Students may be able to decode or read the words in a book but if they don’t have the knowledge of the subject or some experience to connect to what they read, they won’t understand the text.</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25795819-34F0-485B-8A5E-BFE210D678DF}" type="datetimeFigureOut">
              <a:rPr lang="en-US" smtClean="0"/>
              <a:pPr/>
              <a:t>2/18/2010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B8A331F-1332-49E0-87AE-8938324EDF89}"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5795819-34F0-485B-8A5E-BFE210D678DF}" type="datetimeFigureOut">
              <a:rPr lang="en-US" smtClean="0"/>
              <a:pPr/>
              <a:t>2/18/2010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B8A331F-1332-49E0-87AE-8938324EDF89}"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5795819-34F0-485B-8A5E-BFE210D678DF}" type="datetimeFigureOut">
              <a:rPr lang="en-US" smtClean="0"/>
              <a:pPr/>
              <a:t>2/18/2010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B8A331F-1332-49E0-87AE-8938324EDF89}"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5795819-34F0-485B-8A5E-BFE210D678DF}" type="datetimeFigureOut">
              <a:rPr lang="en-US" smtClean="0"/>
              <a:pPr/>
              <a:t>2/18/2010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B8A331F-1332-49E0-87AE-8938324EDF89}"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5795819-34F0-485B-8A5E-BFE210D678DF}" type="datetimeFigureOut">
              <a:rPr lang="en-US" smtClean="0"/>
              <a:pPr/>
              <a:t>2/18/2010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B8A331F-1332-49E0-87AE-8938324EDF89}"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25795819-34F0-485B-8A5E-BFE210D678DF}" type="datetimeFigureOut">
              <a:rPr lang="en-US" smtClean="0"/>
              <a:pPr/>
              <a:t>2/18/2010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B8A331F-1332-49E0-87AE-8938324EDF89}"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25795819-34F0-485B-8A5E-BFE210D678DF}" type="datetimeFigureOut">
              <a:rPr lang="en-US" smtClean="0"/>
              <a:pPr/>
              <a:t>2/18/2010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B8A331F-1332-49E0-87AE-8938324EDF89}"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25795819-34F0-485B-8A5E-BFE210D678DF}" type="datetimeFigureOut">
              <a:rPr lang="en-US" smtClean="0"/>
              <a:pPr/>
              <a:t>2/18/2010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B8A331F-1332-49E0-87AE-8938324EDF89}"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5795819-34F0-485B-8A5E-BFE210D678DF}" type="datetimeFigureOut">
              <a:rPr lang="en-US" smtClean="0"/>
              <a:pPr/>
              <a:t>2/18/2010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B8A331F-1332-49E0-87AE-8938324EDF89}"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5795819-34F0-485B-8A5E-BFE210D678DF}" type="datetimeFigureOut">
              <a:rPr lang="en-US" smtClean="0"/>
              <a:pPr/>
              <a:t>2/18/2010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B8A331F-1332-49E0-87AE-8938324EDF89}"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5795819-34F0-485B-8A5E-BFE210D678DF}" type="datetimeFigureOut">
              <a:rPr lang="en-US" smtClean="0"/>
              <a:pPr/>
              <a:t>2/18/2010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B8A331F-1332-49E0-87AE-8938324EDF89}"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5795819-34F0-485B-8A5E-BFE210D678DF}" type="datetimeFigureOut">
              <a:rPr lang="en-US" smtClean="0"/>
              <a:pPr/>
              <a:t>2/18/2010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B8A331F-1332-49E0-87AE-8938324EDF89}"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Literacy Development in Elementary &amp; Middle School</a:t>
            </a:r>
            <a:endParaRPr lang="en-US" dirty="0"/>
          </a:p>
        </p:txBody>
      </p:sp>
      <p:sp>
        <p:nvSpPr>
          <p:cNvPr id="3" name="Subtitle 2"/>
          <p:cNvSpPr>
            <a:spLocks noGrp="1"/>
          </p:cNvSpPr>
          <p:nvPr>
            <p:ph type="subTitle" idx="1"/>
          </p:nvPr>
        </p:nvSpPr>
        <p:spPr/>
        <p:txBody>
          <a:bodyPr/>
          <a:lstStyle/>
          <a:p>
            <a:r>
              <a:rPr lang="en-US" dirty="0" smtClean="0"/>
              <a:t>Week </a:t>
            </a:r>
            <a:r>
              <a:rPr lang="en-US" dirty="0" smtClean="0"/>
              <a:t>5</a:t>
            </a:r>
            <a:endParaRPr lang="en-US" dirty="0" smtClean="0"/>
          </a:p>
          <a:p>
            <a:r>
              <a:rPr lang="en-US" dirty="0" smtClean="0"/>
              <a:t>Course 05:300:495</a:t>
            </a:r>
          </a:p>
          <a:p>
            <a:r>
              <a:rPr lang="en-US" dirty="0" smtClean="0"/>
              <a:t>Joseph Campisi</a:t>
            </a: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Rectangle 2"/>
          <p:cNvSpPr>
            <a:spLocks noGrp="1" noChangeArrowheads="1"/>
          </p:cNvSpPr>
          <p:nvPr>
            <p:ph type="title"/>
          </p:nvPr>
        </p:nvSpPr>
        <p:spPr/>
        <p:txBody>
          <a:bodyPr/>
          <a:lstStyle/>
          <a:p>
            <a:r>
              <a:rPr lang="en-US" b="1"/>
              <a:t>Comprehension Strategies</a:t>
            </a:r>
          </a:p>
        </p:txBody>
      </p:sp>
      <p:sp>
        <p:nvSpPr>
          <p:cNvPr id="96259" name="Rectangle 3"/>
          <p:cNvSpPr>
            <a:spLocks noGrp="1" noChangeArrowheads="1"/>
          </p:cNvSpPr>
          <p:nvPr>
            <p:ph type="body" idx="1"/>
          </p:nvPr>
        </p:nvSpPr>
        <p:spPr/>
        <p:txBody>
          <a:bodyPr/>
          <a:lstStyle/>
          <a:p>
            <a:pPr>
              <a:buFont typeface="Wingdings" pitchFamily="2" charset="2"/>
              <a:buNone/>
            </a:pPr>
            <a:r>
              <a:rPr lang="en-US" sz="2800"/>
              <a:t>Goal of strategy instruction is </a:t>
            </a:r>
            <a:r>
              <a:rPr lang="en-US" sz="2800" b="1"/>
              <a:t>NOT</a:t>
            </a:r>
            <a:r>
              <a:rPr lang="en-US" sz="2800"/>
              <a:t> to learn the strategies by heart.</a:t>
            </a:r>
          </a:p>
          <a:p>
            <a:pPr>
              <a:buFont typeface="Wingdings" pitchFamily="2" charset="2"/>
              <a:buNone/>
            </a:pPr>
            <a:r>
              <a:rPr lang="en-US" sz="2800"/>
              <a:t>Instead, the goal of strategy instruction is to make comprehension an </a:t>
            </a:r>
            <a:r>
              <a:rPr lang="en-US" sz="2800" b="1"/>
              <a:t>ACTIVE</a:t>
            </a:r>
            <a:r>
              <a:rPr lang="en-US" sz="2800"/>
              <a:t> process.</a:t>
            </a:r>
          </a:p>
          <a:p>
            <a:pPr>
              <a:buFont typeface="Wingdings" pitchFamily="2" charset="2"/>
              <a:buNone/>
            </a:pPr>
            <a:r>
              <a:rPr lang="en-US" sz="2800"/>
              <a:t>		</a:t>
            </a:r>
          </a:p>
          <a:p>
            <a:pPr>
              <a:buFont typeface="Wingdings" pitchFamily="2" charset="2"/>
              <a:buNone/>
            </a:pPr>
            <a:r>
              <a:rPr lang="en-US" sz="2800"/>
              <a:t>	Reading is an </a:t>
            </a:r>
            <a:r>
              <a:rPr lang="en-US" sz="2800" b="1" i="1"/>
              <a:t>active</a:t>
            </a:r>
            <a:r>
              <a:rPr lang="en-US" sz="2800" i="1"/>
              <a:t> process.</a:t>
            </a:r>
            <a:endParaRPr lang="en-US" sz="2800"/>
          </a:p>
          <a:p>
            <a:pPr>
              <a:buFont typeface="Wingdings" pitchFamily="2" charset="2"/>
              <a:buNone/>
            </a:pPr>
            <a:r>
              <a:rPr lang="en-US" sz="2800"/>
              <a:t>	Reading is a </a:t>
            </a:r>
            <a:r>
              <a:rPr lang="en-US" sz="2800" b="1" i="1"/>
              <a:t>strategic</a:t>
            </a:r>
            <a:r>
              <a:rPr lang="en-US" sz="2800" i="1"/>
              <a:t> process</a:t>
            </a:r>
            <a:r>
              <a:rPr lang="en-US" sz="2800"/>
              <a:t>.</a:t>
            </a:r>
          </a:p>
          <a:p>
            <a:pPr lvl="2">
              <a:buFont typeface="Wingdings" pitchFamily="2" charset="2"/>
              <a:buNone/>
            </a:pPr>
            <a:endParaRPr lang="en-US" sz="2000" b="1"/>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Rectangle 2"/>
          <p:cNvSpPr>
            <a:spLocks noGrp="1" noChangeArrowheads="1"/>
          </p:cNvSpPr>
          <p:nvPr>
            <p:ph type="title"/>
          </p:nvPr>
        </p:nvSpPr>
        <p:spPr/>
        <p:txBody>
          <a:bodyPr/>
          <a:lstStyle/>
          <a:p>
            <a:r>
              <a:rPr lang="en-US" b="1"/>
              <a:t>Explicit Instruction</a:t>
            </a:r>
            <a:endParaRPr lang="en-US"/>
          </a:p>
        </p:txBody>
      </p:sp>
      <p:sp>
        <p:nvSpPr>
          <p:cNvPr id="91139" name="Rectangle 3"/>
          <p:cNvSpPr>
            <a:spLocks noGrp="1" noChangeArrowheads="1"/>
          </p:cNvSpPr>
          <p:nvPr>
            <p:ph type="body" idx="1"/>
          </p:nvPr>
        </p:nvSpPr>
        <p:spPr/>
        <p:txBody>
          <a:bodyPr/>
          <a:lstStyle/>
          <a:p>
            <a:pPr>
              <a:lnSpc>
                <a:spcPct val="90000"/>
              </a:lnSpc>
            </a:pPr>
            <a:r>
              <a:rPr lang="en-US" b="1"/>
              <a:t>Introduction--what, why?</a:t>
            </a:r>
          </a:p>
          <a:p>
            <a:pPr lvl="1">
              <a:lnSpc>
                <a:spcPct val="90000"/>
              </a:lnSpc>
            </a:pPr>
            <a:r>
              <a:rPr lang="en-US"/>
              <a:t>Today we are going to learn about a comprehension strategy that you can use to help you read better. </a:t>
            </a:r>
          </a:p>
          <a:p>
            <a:pPr lvl="1">
              <a:lnSpc>
                <a:spcPct val="90000"/>
              </a:lnSpc>
            </a:pPr>
            <a:r>
              <a:rPr lang="en-US"/>
              <a:t>Today we are going to learn more about stories. We already learn how stories have characters and settings. Every story also has a problem and resolution to the problem.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Text Box 2"/>
          <p:cNvSpPr txBox="1">
            <a:spLocks noChangeArrowheads="1"/>
          </p:cNvSpPr>
          <p:nvPr/>
        </p:nvSpPr>
        <p:spPr bwMode="auto">
          <a:xfrm>
            <a:off x="762000" y="3505200"/>
            <a:ext cx="7543800" cy="2530475"/>
          </a:xfrm>
          <a:prstGeom prst="rect">
            <a:avLst/>
          </a:prstGeom>
          <a:noFill/>
          <a:ln w="9525">
            <a:noFill/>
            <a:miter lim="800000"/>
            <a:headEnd/>
            <a:tailEnd/>
          </a:ln>
          <a:effectLst>
            <a:outerShdw dist="35921" dir="2700000" algn="ctr" rotWithShape="0">
              <a:schemeClr val="bg2"/>
            </a:outerShdw>
          </a:effectLst>
        </p:spPr>
        <p:txBody>
          <a:bodyPr>
            <a:spAutoFit/>
          </a:bodyPr>
          <a:lstStyle/>
          <a:p>
            <a:pPr algn="l">
              <a:spcBef>
                <a:spcPct val="50000"/>
              </a:spcBef>
            </a:pPr>
            <a:r>
              <a:rPr lang="en-US" sz="4000" b="1" dirty="0"/>
              <a:t>Listening			Speaking</a:t>
            </a:r>
          </a:p>
          <a:p>
            <a:pPr algn="l">
              <a:spcBef>
                <a:spcPct val="50000"/>
              </a:spcBef>
            </a:pPr>
            <a:endParaRPr lang="en-US" sz="4000" b="1" dirty="0"/>
          </a:p>
          <a:p>
            <a:pPr algn="l">
              <a:spcBef>
                <a:spcPct val="50000"/>
              </a:spcBef>
            </a:pPr>
            <a:r>
              <a:rPr lang="en-US" sz="4000" b="1" dirty="0"/>
              <a:t>Reading			Writing</a:t>
            </a:r>
          </a:p>
        </p:txBody>
      </p:sp>
      <p:sp>
        <p:nvSpPr>
          <p:cNvPr id="79876" name="WordArt 4"/>
          <p:cNvSpPr>
            <a:spLocks noChangeArrowheads="1" noChangeShapeType="1" noTextEdit="1"/>
          </p:cNvSpPr>
          <p:nvPr/>
        </p:nvSpPr>
        <p:spPr bwMode="auto">
          <a:xfrm>
            <a:off x="1981200" y="609600"/>
            <a:ext cx="5062537" cy="1752600"/>
          </a:xfrm>
          <a:prstGeom prst="rect">
            <a:avLst/>
          </a:prstGeom>
        </p:spPr>
        <p:txBody>
          <a:bodyPr wrap="none" fromWordArt="1">
            <a:prstTxWarp prst="textPlain">
              <a:avLst>
                <a:gd name="adj" fmla="val 50000"/>
              </a:avLst>
            </a:prstTxWarp>
          </a:bodyPr>
          <a:lstStyle/>
          <a:p>
            <a:r>
              <a:rPr lang="en-US" sz="3600" b="1" kern="10" dirty="0">
                <a:ln w="9525">
                  <a:noFill/>
                  <a:round/>
                  <a:headEnd/>
                  <a:tailEnd/>
                </a:ln>
                <a:gradFill rotWithShape="0">
                  <a:gsLst>
                    <a:gs pos="0">
                      <a:srgbClr val="FFFF00"/>
                    </a:gs>
                    <a:gs pos="100000">
                      <a:srgbClr val="FF9933"/>
                    </a:gs>
                  </a:gsLst>
                  <a:path path="rect">
                    <a:fillToRect l="50000" t="50000" r="50000" b="50000"/>
                  </a:path>
                </a:gradFill>
                <a:effectLst>
                  <a:outerShdw dist="35921" dir="2700000" algn="ctr" rotWithShape="0">
                    <a:srgbClr val="C0C0C0"/>
                  </a:outerShdw>
                </a:effectLst>
                <a:latin typeface="Impact"/>
              </a:rPr>
              <a:t>Language</a:t>
            </a:r>
          </a:p>
          <a:p>
            <a:r>
              <a:rPr lang="en-US" sz="3600" b="1" kern="10" dirty="0">
                <a:ln w="9525">
                  <a:noFill/>
                  <a:round/>
                  <a:headEnd/>
                  <a:tailEnd/>
                </a:ln>
                <a:gradFill rotWithShape="0">
                  <a:gsLst>
                    <a:gs pos="0">
                      <a:srgbClr val="FFFF00"/>
                    </a:gs>
                    <a:gs pos="100000">
                      <a:srgbClr val="FF9933"/>
                    </a:gs>
                  </a:gsLst>
                  <a:path path="rect">
                    <a:fillToRect l="50000" t="50000" r="50000" b="50000"/>
                  </a:path>
                </a:gradFill>
                <a:effectLst>
                  <a:outerShdw dist="35921" dir="2700000" algn="ctr" rotWithShape="0">
                    <a:srgbClr val="C0C0C0"/>
                  </a:outerShdw>
                </a:effectLst>
                <a:latin typeface="Impact"/>
              </a:rPr>
              <a:t>Development</a:t>
            </a:r>
          </a:p>
        </p:txBody>
      </p:sp>
    </p:spTree>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5" name="Text Box 3"/>
          <p:cNvSpPr txBox="1">
            <a:spLocks noChangeArrowheads="1"/>
          </p:cNvSpPr>
          <p:nvPr/>
        </p:nvSpPr>
        <p:spPr bwMode="auto">
          <a:xfrm>
            <a:off x="3048000" y="-762000"/>
            <a:ext cx="5829300" cy="2681288"/>
          </a:xfrm>
          <a:prstGeom prst="rect">
            <a:avLst/>
          </a:prstGeom>
          <a:noFill/>
          <a:ln w="9525">
            <a:noFill/>
            <a:miter lim="800000"/>
            <a:headEnd/>
            <a:tailEnd/>
          </a:ln>
          <a:effectLst>
            <a:outerShdw dist="35921" dir="2700000" algn="ctr" rotWithShape="0">
              <a:schemeClr val="bg2"/>
            </a:outerShdw>
          </a:effectLst>
        </p:spPr>
        <p:txBody>
          <a:bodyPr>
            <a:spAutoFit/>
          </a:bodyPr>
          <a:lstStyle/>
          <a:p>
            <a:pPr eaLnBrk="0" hangingPunct="0">
              <a:spcBef>
                <a:spcPct val="50000"/>
              </a:spcBef>
            </a:pPr>
            <a:endParaRPr lang="en-US" sz="4400" b="0">
              <a:latin typeface="Stone Sans ITC TT-Bold" pitchFamily="2" charset="0"/>
            </a:endParaRPr>
          </a:p>
          <a:p>
            <a:pPr algn="l" eaLnBrk="0" hangingPunct="0">
              <a:spcBef>
                <a:spcPct val="50000"/>
              </a:spcBef>
            </a:pPr>
            <a:endParaRPr lang="en-US" sz="4400" b="0">
              <a:latin typeface="Stone Sans ITC TT-Bold" pitchFamily="2" charset="0"/>
            </a:endParaRPr>
          </a:p>
          <a:p>
            <a:pPr algn="l" eaLnBrk="0" hangingPunct="0">
              <a:spcBef>
                <a:spcPct val="50000"/>
              </a:spcBef>
            </a:pPr>
            <a:endParaRPr lang="en-US" sz="4000" b="0">
              <a:latin typeface="Tabitha" pitchFamily="2" charset="0"/>
            </a:endParaRPr>
          </a:p>
        </p:txBody>
      </p:sp>
      <p:sp>
        <p:nvSpPr>
          <p:cNvPr id="8196" name="Rectangle 4"/>
          <p:cNvSpPr>
            <a:spLocks noChangeArrowheads="1"/>
          </p:cNvSpPr>
          <p:nvPr/>
        </p:nvSpPr>
        <p:spPr bwMode="auto">
          <a:xfrm>
            <a:off x="1600200" y="2286000"/>
            <a:ext cx="6400800" cy="3276600"/>
          </a:xfrm>
          <a:prstGeom prst="rect">
            <a:avLst/>
          </a:prstGeom>
          <a:solidFill>
            <a:schemeClr val="tx1"/>
          </a:solidFill>
          <a:ln w="28575">
            <a:solidFill>
              <a:schemeClr val="bg2"/>
            </a:solidFill>
            <a:miter lim="800000"/>
            <a:headEnd/>
            <a:tailEnd/>
          </a:ln>
          <a:effectLst/>
        </p:spPr>
        <p:txBody>
          <a:bodyPr wrap="none" anchor="ctr"/>
          <a:lstStyle/>
          <a:p>
            <a:pPr eaLnBrk="0" hangingPunct="0"/>
            <a:endParaRPr lang="en-US" sz="4000" b="0">
              <a:solidFill>
                <a:srgbClr val="FFFF00"/>
              </a:solidFill>
              <a:latin typeface="Tabitha" pitchFamily="2" charset="0"/>
            </a:endParaRPr>
          </a:p>
        </p:txBody>
      </p:sp>
      <p:sp>
        <p:nvSpPr>
          <p:cNvPr id="8197" name="Rectangle 5"/>
          <p:cNvSpPr>
            <a:spLocks noChangeArrowheads="1"/>
          </p:cNvSpPr>
          <p:nvPr/>
        </p:nvSpPr>
        <p:spPr bwMode="auto">
          <a:xfrm>
            <a:off x="1600200" y="2286000"/>
            <a:ext cx="6324600" cy="1066800"/>
          </a:xfrm>
          <a:prstGeom prst="rect">
            <a:avLst/>
          </a:prstGeom>
          <a:noFill/>
          <a:ln w="41275">
            <a:solidFill>
              <a:schemeClr val="bg2"/>
            </a:solidFill>
            <a:miter lim="800000"/>
            <a:headEnd/>
            <a:tailEnd/>
          </a:ln>
          <a:effectLst/>
        </p:spPr>
        <p:txBody>
          <a:bodyPr wrap="none" anchor="ctr"/>
          <a:lstStyle/>
          <a:p>
            <a:endParaRPr lang="en-US"/>
          </a:p>
        </p:txBody>
      </p:sp>
      <p:sp>
        <p:nvSpPr>
          <p:cNvPr id="8198" name="Text Box 6"/>
          <p:cNvSpPr txBox="1">
            <a:spLocks noChangeArrowheads="1"/>
          </p:cNvSpPr>
          <p:nvPr/>
        </p:nvSpPr>
        <p:spPr bwMode="auto">
          <a:xfrm>
            <a:off x="1676400" y="2362200"/>
            <a:ext cx="6400800" cy="1066800"/>
          </a:xfrm>
          <a:prstGeom prst="rect">
            <a:avLst/>
          </a:prstGeom>
          <a:solidFill>
            <a:schemeClr val="accent1"/>
          </a:solidFill>
          <a:ln w="9525">
            <a:noFill/>
            <a:miter lim="800000"/>
            <a:headEnd/>
            <a:tailEnd/>
          </a:ln>
          <a:effectLst/>
        </p:spPr>
        <p:txBody>
          <a:bodyPr>
            <a:spAutoFit/>
          </a:bodyPr>
          <a:lstStyle/>
          <a:p>
            <a:pPr eaLnBrk="0" hangingPunct="0">
              <a:spcBef>
                <a:spcPct val="50000"/>
              </a:spcBef>
            </a:pPr>
            <a:r>
              <a:rPr lang="en-US" dirty="0">
                <a:latin typeface="Intrepid ExtraBold" pitchFamily="2" charset="0"/>
              </a:rPr>
              <a:t>Actual Differences in Quantity of Words Heard</a:t>
            </a:r>
            <a:endParaRPr lang="en-US" b="0" dirty="0">
              <a:latin typeface="Tabitha" pitchFamily="2" charset="0"/>
            </a:endParaRPr>
          </a:p>
        </p:txBody>
      </p:sp>
      <p:sp>
        <p:nvSpPr>
          <p:cNvPr id="8199" name="Rectangle 7"/>
          <p:cNvSpPr>
            <a:spLocks noChangeArrowheads="1"/>
          </p:cNvSpPr>
          <p:nvPr/>
        </p:nvSpPr>
        <p:spPr bwMode="auto">
          <a:xfrm>
            <a:off x="1600200" y="3352800"/>
            <a:ext cx="6400800" cy="381000"/>
          </a:xfrm>
          <a:prstGeom prst="rect">
            <a:avLst/>
          </a:prstGeom>
          <a:solidFill>
            <a:schemeClr val="accent1"/>
          </a:solidFill>
          <a:ln w="57150">
            <a:solidFill>
              <a:schemeClr val="bg2"/>
            </a:solidFill>
            <a:miter lim="800000"/>
            <a:headEnd/>
            <a:tailEnd/>
          </a:ln>
          <a:effectLst/>
        </p:spPr>
        <p:txBody>
          <a:bodyPr wrap="none" anchor="ctr"/>
          <a:lstStyle/>
          <a:p>
            <a:pPr algn="l" eaLnBrk="0" hangingPunct="0"/>
            <a:r>
              <a:rPr lang="en-US" sz="2400" b="0">
                <a:solidFill>
                  <a:schemeClr val="bg2"/>
                </a:solidFill>
                <a:latin typeface="Intrepid ExtraBold" pitchFamily="2" charset="0"/>
              </a:rPr>
              <a:t>In a typical hour, the average child would hear:</a:t>
            </a:r>
          </a:p>
        </p:txBody>
      </p:sp>
      <p:sp>
        <p:nvSpPr>
          <p:cNvPr id="8200" name="Rectangle 8"/>
          <p:cNvSpPr>
            <a:spLocks noChangeArrowheads="1"/>
          </p:cNvSpPr>
          <p:nvPr/>
        </p:nvSpPr>
        <p:spPr bwMode="auto">
          <a:xfrm>
            <a:off x="1600200" y="3733800"/>
            <a:ext cx="2895600" cy="609600"/>
          </a:xfrm>
          <a:prstGeom prst="rect">
            <a:avLst/>
          </a:prstGeom>
          <a:solidFill>
            <a:schemeClr val="accent1"/>
          </a:solidFill>
          <a:ln w="38100">
            <a:solidFill>
              <a:schemeClr val="bg2"/>
            </a:solidFill>
            <a:miter lim="800000"/>
            <a:headEnd/>
            <a:tailEnd/>
          </a:ln>
          <a:effectLst/>
        </p:spPr>
        <p:txBody>
          <a:bodyPr wrap="none" anchor="ctr"/>
          <a:lstStyle/>
          <a:p>
            <a:pPr eaLnBrk="0" hangingPunct="0"/>
            <a:r>
              <a:rPr lang="en-US" sz="2800">
                <a:latin typeface="Intrepid ExtraBold" pitchFamily="2" charset="0"/>
              </a:rPr>
              <a:t>Welfare</a:t>
            </a:r>
            <a:endParaRPr lang="en-US">
              <a:latin typeface="Tabitha" pitchFamily="2" charset="0"/>
            </a:endParaRPr>
          </a:p>
        </p:txBody>
      </p:sp>
      <p:sp>
        <p:nvSpPr>
          <p:cNvPr id="8201" name="Rectangle 9"/>
          <p:cNvSpPr>
            <a:spLocks noChangeArrowheads="1"/>
          </p:cNvSpPr>
          <p:nvPr/>
        </p:nvSpPr>
        <p:spPr bwMode="auto">
          <a:xfrm>
            <a:off x="1600200" y="4343400"/>
            <a:ext cx="914400" cy="914400"/>
          </a:xfrm>
          <a:prstGeom prst="rect">
            <a:avLst/>
          </a:prstGeom>
          <a:solidFill>
            <a:schemeClr val="accent1"/>
          </a:solidFill>
          <a:ln w="9525">
            <a:solidFill>
              <a:schemeClr val="tx1"/>
            </a:solidFill>
            <a:miter lim="800000"/>
            <a:headEnd/>
            <a:tailEnd/>
          </a:ln>
          <a:effectLst/>
        </p:spPr>
        <p:txBody>
          <a:bodyPr wrap="none" anchor="ctr"/>
          <a:lstStyle/>
          <a:p>
            <a:endParaRPr lang="en-US"/>
          </a:p>
        </p:txBody>
      </p:sp>
      <p:sp>
        <p:nvSpPr>
          <p:cNvPr id="8202" name="Rectangle 10"/>
          <p:cNvSpPr>
            <a:spLocks noChangeArrowheads="1"/>
          </p:cNvSpPr>
          <p:nvPr/>
        </p:nvSpPr>
        <p:spPr bwMode="auto">
          <a:xfrm>
            <a:off x="1600200" y="4343400"/>
            <a:ext cx="2667000" cy="609600"/>
          </a:xfrm>
          <a:prstGeom prst="rect">
            <a:avLst/>
          </a:prstGeom>
          <a:solidFill>
            <a:schemeClr val="accent1"/>
          </a:solidFill>
          <a:ln w="38100">
            <a:solidFill>
              <a:schemeClr val="bg2"/>
            </a:solidFill>
            <a:miter lim="800000"/>
            <a:headEnd/>
            <a:tailEnd/>
          </a:ln>
          <a:effectLst/>
        </p:spPr>
        <p:txBody>
          <a:bodyPr wrap="none" anchor="ctr"/>
          <a:lstStyle/>
          <a:p>
            <a:pPr eaLnBrk="0" hangingPunct="0"/>
            <a:r>
              <a:rPr lang="en-US" sz="2800">
                <a:latin typeface="Intrepid ExtraBold" pitchFamily="2" charset="0"/>
              </a:rPr>
              <a:t>Working</a:t>
            </a:r>
            <a:r>
              <a:rPr lang="en-US" sz="2800">
                <a:solidFill>
                  <a:schemeClr val="bg2"/>
                </a:solidFill>
                <a:latin typeface="Intrepid ExtraBold" pitchFamily="2" charset="0"/>
              </a:rPr>
              <a:t> </a:t>
            </a:r>
            <a:r>
              <a:rPr lang="en-US" sz="2800">
                <a:latin typeface="Intrepid ExtraBold" pitchFamily="2" charset="0"/>
              </a:rPr>
              <a:t>Class</a:t>
            </a:r>
            <a:endParaRPr lang="en-US">
              <a:latin typeface="Intrepid ExtraBold" pitchFamily="2" charset="0"/>
            </a:endParaRPr>
          </a:p>
        </p:txBody>
      </p:sp>
      <p:sp>
        <p:nvSpPr>
          <p:cNvPr id="8203" name="Rectangle 11"/>
          <p:cNvSpPr>
            <a:spLocks noChangeArrowheads="1"/>
          </p:cNvSpPr>
          <p:nvPr/>
        </p:nvSpPr>
        <p:spPr bwMode="auto">
          <a:xfrm>
            <a:off x="1600200" y="4953000"/>
            <a:ext cx="2667000" cy="609600"/>
          </a:xfrm>
          <a:prstGeom prst="rect">
            <a:avLst/>
          </a:prstGeom>
          <a:solidFill>
            <a:schemeClr val="accent1"/>
          </a:solidFill>
          <a:ln w="38100">
            <a:solidFill>
              <a:schemeClr val="bg2"/>
            </a:solidFill>
            <a:miter lim="800000"/>
            <a:headEnd/>
            <a:tailEnd/>
          </a:ln>
          <a:effectLst/>
        </p:spPr>
        <p:txBody>
          <a:bodyPr wrap="none" anchor="ctr"/>
          <a:lstStyle/>
          <a:p>
            <a:pPr eaLnBrk="0" hangingPunct="0"/>
            <a:r>
              <a:rPr lang="en-US" sz="2800">
                <a:latin typeface="Intrepid ExtraBold" pitchFamily="2" charset="0"/>
              </a:rPr>
              <a:t>Professional</a:t>
            </a:r>
            <a:endParaRPr lang="en-US" sz="4000">
              <a:latin typeface="Intrepid ExtraBold" pitchFamily="2" charset="0"/>
            </a:endParaRPr>
          </a:p>
        </p:txBody>
      </p:sp>
      <p:sp>
        <p:nvSpPr>
          <p:cNvPr id="8204" name="Rectangle 12"/>
          <p:cNvSpPr>
            <a:spLocks noChangeArrowheads="1"/>
          </p:cNvSpPr>
          <p:nvPr/>
        </p:nvSpPr>
        <p:spPr bwMode="auto">
          <a:xfrm>
            <a:off x="4267200" y="3733800"/>
            <a:ext cx="3733800" cy="609600"/>
          </a:xfrm>
          <a:prstGeom prst="rect">
            <a:avLst/>
          </a:prstGeom>
          <a:solidFill>
            <a:schemeClr val="accent1"/>
          </a:solidFill>
          <a:ln w="38100">
            <a:solidFill>
              <a:schemeClr val="bg2"/>
            </a:solidFill>
            <a:miter lim="800000"/>
            <a:headEnd/>
            <a:tailEnd/>
          </a:ln>
          <a:effectLst/>
        </p:spPr>
        <p:txBody>
          <a:bodyPr wrap="none" anchor="ctr"/>
          <a:lstStyle/>
          <a:p>
            <a:pPr eaLnBrk="0" hangingPunct="0"/>
            <a:r>
              <a:rPr lang="en-US" sz="2800">
                <a:latin typeface="Intrepid ExtraBold" pitchFamily="2" charset="0"/>
              </a:rPr>
              <a:t>616 Words</a:t>
            </a:r>
          </a:p>
        </p:txBody>
      </p:sp>
      <p:sp>
        <p:nvSpPr>
          <p:cNvPr id="8205" name="Rectangle 13"/>
          <p:cNvSpPr>
            <a:spLocks noChangeArrowheads="1"/>
          </p:cNvSpPr>
          <p:nvPr/>
        </p:nvSpPr>
        <p:spPr bwMode="auto">
          <a:xfrm>
            <a:off x="4267200" y="4343400"/>
            <a:ext cx="3733800" cy="609600"/>
          </a:xfrm>
          <a:prstGeom prst="rect">
            <a:avLst/>
          </a:prstGeom>
          <a:solidFill>
            <a:schemeClr val="accent1"/>
          </a:solidFill>
          <a:ln w="38100">
            <a:solidFill>
              <a:schemeClr val="bg2"/>
            </a:solidFill>
            <a:miter lim="800000"/>
            <a:headEnd/>
            <a:tailEnd/>
          </a:ln>
          <a:effectLst/>
        </p:spPr>
        <p:txBody>
          <a:bodyPr wrap="none" anchor="ctr"/>
          <a:lstStyle/>
          <a:p>
            <a:pPr eaLnBrk="0" hangingPunct="0"/>
            <a:r>
              <a:rPr lang="en-US" sz="2800">
                <a:latin typeface="Intrepid ExtraBold" pitchFamily="2" charset="0"/>
              </a:rPr>
              <a:t>1,251 Words</a:t>
            </a:r>
          </a:p>
        </p:txBody>
      </p:sp>
      <p:sp>
        <p:nvSpPr>
          <p:cNvPr id="8206" name="Rectangle 14"/>
          <p:cNvSpPr>
            <a:spLocks noChangeArrowheads="1"/>
          </p:cNvSpPr>
          <p:nvPr/>
        </p:nvSpPr>
        <p:spPr bwMode="auto">
          <a:xfrm>
            <a:off x="4267200" y="4953000"/>
            <a:ext cx="3733800" cy="609600"/>
          </a:xfrm>
          <a:prstGeom prst="rect">
            <a:avLst/>
          </a:prstGeom>
          <a:solidFill>
            <a:schemeClr val="accent1"/>
          </a:solidFill>
          <a:ln w="38100">
            <a:solidFill>
              <a:schemeClr val="bg2"/>
            </a:solidFill>
            <a:miter lim="800000"/>
            <a:headEnd/>
            <a:tailEnd/>
          </a:ln>
          <a:effectLst/>
        </p:spPr>
        <p:txBody>
          <a:bodyPr wrap="none" anchor="ctr"/>
          <a:lstStyle/>
          <a:p>
            <a:pPr eaLnBrk="0" hangingPunct="0"/>
            <a:r>
              <a:rPr lang="en-US" sz="2800">
                <a:latin typeface="Intrepid ExtraBold" pitchFamily="2" charset="0"/>
              </a:rPr>
              <a:t>2,153 Words</a:t>
            </a:r>
          </a:p>
        </p:txBody>
      </p:sp>
      <p:sp>
        <p:nvSpPr>
          <p:cNvPr id="8207" name="WordArt 15"/>
          <p:cNvSpPr>
            <a:spLocks noChangeArrowheads="1" noChangeShapeType="1" noTextEdit="1"/>
          </p:cNvSpPr>
          <p:nvPr/>
        </p:nvSpPr>
        <p:spPr bwMode="auto">
          <a:xfrm>
            <a:off x="2286000" y="457200"/>
            <a:ext cx="5295900" cy="1447800"/>
          </a:xfrm>
          <a:prstGeom prst="rect">
            <a:avLst/>
          </a:prstGeom>
        </p:spPr>
        <p:txBody>
          <a:bodyPr wrap="none" fromWordArt="1">
            <a:prstTxWarp prst="textPlain">
              <a:avLst>
                <a:gd name="adj" fmla="val 50000"/>
              </a:avLst>
            </a:prstTxWarp>
          </a:bodyPr>
          <a:lstStyle/>
          <a:p>
            <a:r>
              <a:rPr lang="en-US" sz="3600" b="1" kern="10" dirty="0">
                <a:ln w="9525">
                  <a:noFill/>
                  <a:round/>
                  <a:headEnd/>
                  <a:tailEnd/>
                </a:ln>
                <a:gradFill rotWithShape="0">
                  <a:gsLst>
                    <a:gs pos="0">
                      <a:srgbClr val="FFFF00"/>
                    </a:gs>
                    <a:gs pos="100000">
                      <a:srgbClr val="FF9933"/>
                    </a:gs>
                  </a:gsLst>
                  <a:path path="rect">
                    <a:fillToRect l="50000" t="50000" r="50000" b="50000"/>
                  </a:path>
                </a:gradFill>
                <a:effectLst>
                  <a:outerShdw dist="35921" dir="2700000" algn="ctr" rotWithShape="0">
                    <a:srgbClr val="C0C0C0"/>
                  </a:outerShdw>
                </a:effectLst>
                <a:latin typeface="Impact"/>
              </a:rPr>
              <a:t>Reading  difficulties</a:t>
            </a:r>
          </a:p>
          <a:p>
            <a:r>
              <a:rPr lang="en-US" sz="3600" b="1" kern="10" dirty="0">
                <a:ln w="9525">
                  <a:noFill/>
                  <a:round/>
                  <a:headEnd/>
                  <a:tailEnd/>
                </a:ln>
                <a:gradFill rotWithShape="0">
                  <a:gsLst>
                    <a:gs pos="0">
                      <a:srgbClr val="FFFF00"/>
                    </a:gs>
                    <a:gs pos="100000">
                      <a:srgbClr val="FF9933"/>
                    </a:gs>
                  </a:gsLst>
                  <a:path path="rect">
                    <a:fillToRect l="50000" t="50000" r="50000" b="50000"/>
                  </a:path>
                </a:gradFill>
                <a:effectLst>
                  <a:outerShdw dist="35921" dir="2700000" algn="ctr" rotWithShape="0">
                    <a:srgbClr val="C0C0C0"/>
                  </a:outerShdw>
                </a:effectLst>
                <a:latin typeface="Impact"/>
              </a:rPr>
              <a:t>begin  here…..</a:t>
            </a:r>
          </a:p>
        </p:txBody>
      </p:sp>
    </p:spTree>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8" name="Rectangle 4"/>
          <p:cNvSpPr>
            <a:spLocks noGrp="1" noChangeArrowheads="1"/>
          </p:cNvSpPr>
          <p:nvPr>
            <p:ph type="body" sz="half" idx="2"/>
          </p:nvPr>
        </p:nvSpPr>
        <p:spPr bwMode="auto">
          <a:xfrm>
            <a:off x="4648200" y="1981200"/>
            <a:ext cx="5029200" cy="4114800"/>
          </a:xfrm>
          <a:noFill/>
          <a:ln>
            <a:miter lim="800000"/>
            <a:headEnd/>
            <a:tailEnd/>
          </a:ln>
        </p:spPr>
        <p:txBody>
          <a:bodyPr vert="horz" wrap="square" lIns="91440" tIns="45720" rIns="91440" bIns="45720" numCol="1" anchor="t" anchorCtr="0" compatLnSpc="1">
            <a:prstTxWarp prst="textNoShape">
              <a:avLst/>
            </a:prstTxWarp>
          </a:bodyPr>
          <a:lstStyle/>
          <a:p>
            <a:pPr marL="533400" indent="-533400">
              <a:spcBef>
                <a:spcPct val="50000"/>
              </a:spcBef>
              <a:buFontTx/>
              <a:buAutoNum type="arabicPeriod" startAt="7"/>
            </a:pPr>
            <a:r>
              <a:rPr lang="en-US" b="1">
                <a:latin typeface="Stone Sans ITC TT-SemiIta" pitchFamily="2" charset="0"/>
              </a:rPr>
              <a:t>Make Inferences Then Draw Conclusions</a:t>
            </a:r>
          </a:p>
          <a:p>
            <a:pPr marL="533400" indent="-533400">
              <a:spcBef>
                <a:spcPct val="50000"/>
              </a:spcBef>
              <a:buFontTx/>
              <a:buAutoNum type="arabicPeriod" startAt="7"/>
            </a:pPr>
            <a:r>
              <a:rPr lang="en-US" b="1">
                <a:latin typeface="Stone Sans ITC TT-SemiIta" pitchFamily="2" charset="0"/>
              </a:rPr>
              <a:t>Summarize and Synthesize</a:t>
            </a:r>
          </a:p>
          <a:p>
            <a:pPr marL="533400" indent="-533400">
              <a:spcBef>
                <a:spcPct val="50000"/>
              </a:spcBef>
              <a:buFontTx/>
              <a:buAutoNum type="arabicPeriod" startAt="7"/>
            </a:pPr>
            <a:r>
              <a:rPr lang="en-US" b="1">
                <a:latin typeface="Stone Sans ITC TT-SemiIta" pitchFamily="2" charset="0"/>
              </a:rPr>
              <a:t>Check Your Understanding</a:t>
            </a:r>
          </a:p>
          <a:p>
            <a:pPr marL="533400" indent="-533400">
              <a:spcBef>
                <a:spcPct val="50000"/>
              </a:spcBef>
              <a:buFontTx/>
              <a:buAutoNum type="arabicPeriod" startAt="7"/>
            </a:pPr>
            <a:r>
              <a:rPr lang="en-US" b="1">
                <a:latin typeface="Stone Sans ITC TT-SemiIta" pitchFamily="2" charset="0"/>
              </a:rPr>
              <a:t>Build Fluency</a:t>
            </a:r>
          </a:p>
          <a:p>
            <a:pPr marL="533400" indent="-533400">
              <a:buFontTx/>
              <a:buNone/>
            </a:pPr>
            <a:endParaRPr lang="en-US">
              <a:latin typeface="Stone Sans OS ITC TT-Semi" pitchFamily="2" charset="0"/>
            </a:endParaRPr>
          </a:p>
        </p:txBody>
      </p:sp>
      <p:sp>
        <p:nvSpPr>
          <p:cNvPr id="93189" name="Text Box 5"/>
          <p:cNvSpPr txBox="1">
            <a:spLocks noGrp="1" noChangeArrowheads="1"/>
          </p:cNvSpPr>
          <p:nvPr>
            <p:ph type="body" sz="half" idx="1"/>
          </p:nvPr>
        </p:nvSpPr>
        <p:spPr bwMode="auto">
          <a:xfrm>
            <a:off x="304800" y="1981200"/>
            <a:ext cx="4191000" cy="4114800"/>
          </a:xfrm>
          <a:noFill/>
          <a:ln>
            <a:miter lim="800000"/>
            <a:headEnd/>
            <a:tailEnd/>
          </a:ln>
        </p:spPr>
        <p:txBody>
          <a:bodyPr vert="horz" wrap="square" lIns="91440" tIns="45720" rIns="91440" bIns="45720" numCol="1" anchor="t" anchorCtr="0" compatLnSpc="1">
            <a:prstTxWarp prst="textNoShape">
              <a:avLst/>
            </a:prstTxWarp>
          </a:bodyPr>
          <a:lstStyle/>
          <a:p>
            <a:pPr marL="457200" indent="-457200">
              <a:spcBef>
                <a:spcPct val="50000"/>
              </a:spcBef>
              <a:buFontTx/>
              <a:buAutoNum type="arabicPeriod"/>
            </a:pPr>
            <a:r>
              <a:rPr lang="en-US" b="1">
                <a:latin typeface="Stone Sans ITC TT-SemiIta" pitchFamily="2" charset="0"/>
              </a:rPr>
              <a:t>Connect to the Text</a:t>
            </a:r>
          </a:p>
          <a:p>
            <a:pPr marL="457200" indent="-457200">
              <a:spcBef>
                <a:spcPct val="50000"/>
              </a:spcBef>
              <a:buFontTx/>
              <a:buAutoNum type="arabicPeriod"/>
            </a:pPr>
            <a:r>
              <a:rPr lang="en-US" b="1">
                <a:latin typeface="Stone Sans ITC TT-SemiIta" pitchFamily="2" charset="0"/>
              </a:rPr>
              <a:t>Ask Questions</a:t>
            </a:r>
          </a:p>
          <a:p>
            <a:pPr marL="457200" indent="-457200">
              <a:spcBef>
                <a:spcPct val="50000"/>
              </a:spcBef>
              <a:buFontTx/>
              <a:buAutoNum type="arabicPeriod"/>
            </a:pPr>
            <a:r>
              <a:rPr lang="en-US" b="1">
                <a:latin typeface="Stone Sans ITC TT-SemiIta" pitchFamily="2" charset="0"/>
              </a:rPr>
              <a:t>Expand Vocabulary</a:t>
            </a:r>
          </a:p>
          <a:p>
            <a:pPr marL="457200" indent="-457200">
              <a:spcBef>
                <a:spcPct val="50000"/>
              </a:spcBef>
              <a:buFontTx/>
              <a:buAutoNum type="arabicPeriod"/>
            </a:pPr>
            <a:r>
              <a:rPr lang="en-US" b="1">
                <a:latin typeface="Stone Sans ITC TT-SemiIta" pitchFamily="2" charset="0"/>
              </a:rPr>
              <a:t>Predict &amp; Prove</a:t>
            </a:r>
          </a:p>
          <a:p>
            <a:pPr marL="457200" indent="-457200">
              <a:spcBef>
                <a:spcPct val="50000"/>
              </a:spcBef>
              <a:buFontTx/>
              <a:buAutoNum type="arabicPeriod"/>
            </a:pPr>
            <a:r>
              <a:rPr lang="en-US" b="1">
                <a:latin typeface="Stone Sans ITC TT-SemiIta" pitchFamily="2" charset="0"/>
              </a:rPr>
              <a:t>Sense It</a:t>
            </a:r>
          </a:p>
          <a:p>
            <a:pPr marL="457200" indent="-457200">
              <a:lnSpc>
                <a:spcPct val="90000"/>
              </a:lnSpc>
              <a:spcBef>
                <a:spcPct val="50000"/>
              </a:spcBef>
              <a:buFontTx/>
              <a:buAutoNum type="arabicPeriod"/>
            </a:pPr>
            <a:r>
              <a:rPr lang="en-US" b="1">
                <a:latin typeface="Stone Sans ITC TT-SemiIta" pitchFamily="2" charset="0"/>
              </a:rPr>
              <a:t>Decide What’s Important</a:t>
            </a:r>
          </a:p>
          <a:p>
            <a:pPr marL="457200" indent="-457200">
              <a:spcBef>
                <a:spcPct val="50000"/>
              </a:spcBef>
              <a:buFontTx/>
              <a:buAutoNum type="arabicPeriod"/>
            </a:pPr>
            <a:endParaRPr lang="en-US" b="1">
              <a:latin typeface="Stone Sans ITC TT-SemiIta" pitchFamily="2" charset="0"/>
            </a:endParaRPr>
          </a:p>
          <a:p>
            <a:pPr marL="457200" indent="-457200">
              <a:spcBef>
                <a:spcPct val="50000"/>
              </a:spcBef>
              <a:buFontTx/>
              <a:buNone/>
            </a:pPr>
            <a:endParaRPr lang="en-US" b="1">
              <a:latin typeface="Stone Sans ITC TT-SemiIta" pitchFamily="2" charset="0"/>
            </a:endParaRPr>
          </a:p>
        </p:txBody>
      </p:sp>
      <p:sp>
        <p:nvSpPr>
          <p:cNvPr id="93190" name="WordArt 6"/>
          <p:cNvSpPr>
            <a:spLocks noChangeArrowheads="1" noChangeShapeType="1" noTextEdit="1"/>
          </p:cNvSpPr>
          <p:nvPr/>
        </p:nvSpPr>
        <p:spPr bwMode="auto">
          <a:xfrm>
            <a:off x="2286000" y="381000"/>
            <a:ext cx="4529137" cy="1371600"/>
          </a:xfrm>
          <a:prstGeom prst="rect">
            <a:avLst/>
          </a:prstGeom>
        </p:spPr>
        <p:txBody>
          <a:bodyPr wrap="none" fromWordArt="1">
            <a:prstTxWarp prst="textPlain">
              <a:avLst>
                <a:gd name="adj" fmla="val 50000"/>
              </a:avLst>
            </a:prstTxWarp>
          </a:bodyPr>
          <a:lstStyle/>
          <a:p>
            <a:r>
              <a:rPr lang="en-US" sz="3600" kern="10" dirty="0">
                <a:ln w="9525">
                  <a:noFill/>
                  <a:round/>
                  <a:headEnd/>
                  <a:tailEnd/>
                </a:ln>
                <a:gradFill rotWithShape="0">
                  <a:gsLst>
                    <a:gs pos="0">
                      <a:srgbClr val="FFFF00"/>
                    </a:gs>
                    <a:gs pos="100000">
                      <a:srgbClr val="FF9933"/>
                    </a:gs>
                  </a:gsLst>
                  <a:path path="rect">
                    <a:fillToRect l="50000" t="50000" r="50000" b="50000"/>
                  </a:path>
                </a:gradFill>
                <a:effectLst>
                  <a:outerShdw dist="35921" dir="2700000" algn="ctr" rotWithShape="0">
                    <a:srgbClr val="C0C0C0"/>
                  </a:outerShdw>
                </a:effectLst>
                <a:latin typeface="Impact"/>
              </a:rPr>
              <a:t>Top  10  Reading</a:t>
            </a:r>
          </a:p>
          <a:p>
            <a:r>
              <a:rPr lang="en-US" sz="3600" kern="10" dirty="0">
                <a:ln w="9525">
                  <a:noFill/>
                  <a:round/>
                  <a:headEnd/>
                  <a:tailEnd/>
                </a:ln>
                <a:gradFill rotWithShape="0">
                  <a:gsLst>
                    <a:gs pos="0">
                      <a:srgbClr val="FFFF00"/>
                    </a:gs>
                    <a:gs pos="100000">
                      <a:srgbClr val="FF9933"/>
                    </a:gs>
                  </a:gsLst>
                  <a:path path="rect">
                    <a:fillToRect l="50000" t="50000" r="50000" b="50000"/>
                  </a:path>
                </a:gradFill>
                <a:effectLst>
                  <a:outerShdw dist="35921" dir="2700000" algn="ctr" rotWithShape="0">
                    <a:srgbClr val="C0C0C0"/>
                  </a:outerShdw>
                </a:effectLst>
                <a:latin typeface="Impact"/>
              </a:rPr>
              <a:t>Strategies</a:t>
            </a:r>
          </a:p>
        </p:txBody>
      </p:sp>
    </p:spTree>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r>
              <a:rPr lang="en-US"/>
              <a:t>What Good Readers Do…</a:t>
            </a:r>
          </a:p>
        </p:txBody>
      </p:sp>
      <p:sp>
        <p:nvSpPr>
          <p:cNvPr id="7171" name="Rectangle 3"/>
          <p:cNvSpPr>
            <a:spLocks noGrp="1" noChangeArrowheads="1"/>
          </p:cNvSpPr>
          <p:nvPr>
            <p:ph type="body" idx="1"/>
          </p:nvPr>
        </p:nvSpPr>
        <p:spPr/>
        <p:txBody>
          <a:bodyPr/>
          <a:lstStyle/>
          <a:p>
            <a:r>
              <a:rPr lang="en-US"/>
              <a:t>Make Connections</a:t>
            </a:r>
          </a:p>
          <a:p>
            <a:r>
              <a:rPr lang="en-US"/>
              <a:t>Visualize</a:t>
            </a:r>
          </a:p>
          <a:p>
            <a:r>
              <a:rPr lang="en-US"/>
              <a:t>Infer</a:t>
            </a:r>
          </a:p>
          <a:p>
            <a:r>
              <a:rPr lang="en-US"/>
              <a:t>Determine Importance</a:t>
            </a:r>
          </a:p>
          <a:p>
            <a:r>
              <a:rPr lang="en-US"/>
              <a:t>Synthesize</a:t>
            </a:r>
          </a:p>
          <a:p>
            <a:endParaRPr lang="en-US"/>
          </a:p>
          <a:p>
            <a:endParaRPr lang="en-US"/>
          </a:p>
        </p:txBody>
      </p:sp>
    </p:spTree>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457200" y="609600"/>
            <a:ext cx="8229600" cy="1371600"/>
          </a:xfrm>
        </p:spPr>
        <p:txBody>
          <a:bodyPr>
            <a:normAutofit fontScale="90000"/>
          </a:bodyPr>
          <a:lstStyle/>
          <a:p>
            <a:pPr algn="ctr"/>
            <a:r>
              <a:rPr lang="en-US" sz="4000"/>
              <a:t>How Do Good Readers </a:t>
            </a:r>
            <a:br>
              <a:rPr lang="en-US" sz="4000"/>
            </a:br>
            <a:r>
              <a:rPr lang="en-US" sz="4000"/>
              <a:t>Make Connections?</a:t>
            </a:r>
            <a:br>
              <a:rPr lang="en-US" sz="4000"/>
            </a:br>
            <a:endParaRPr lang="en-US" sz="4000"/>
          </a:p>
        </p:txBody>
      </p:sp>
      <p:sp>
        <p:nvSpPr>
          <p:cNvPr id="8195" name="Rectangle 3"/>
          <p:cNvSpPr>
            <a:spLocks noGrp="1" noChangeArrowheads="1"/>
          </p:cNvSpPr>
          <p:nvPr>
            <p:ph type="body" idx="1"/>
          </p:nvPr>
        </p:nvSpPr>
        <p:spPr/>
        <p:txBody>
          <a:bodyPr/>
          <a:lstStyle/>
          <a:p>
            <a:r>
              <a:rPr lang="en-US" sz="2800"/>
              <a:t>They think about what the story reminds them of in their own lives</a:t>
            </a:r>
          </a:p>
          <a:p>
            <a:r>
              <a:rPr lang="en-US" sz="2800"/>
              <a:t>They think about how the story relates to their own lives</a:t>
            </a:r>
          </a:p>
          <a:p>
            <a:r>
              <a:rPr lang="en-US" sz="2800"/>
              <a:t>They think about other books they have read</a:t>
            </a:r>
          </a:p>
          <a:p>
            <a:r>
              <a:rPr lang="en-US" sz="2800"/>
              <a:t>They think about things that happen in the world</a:t>
            </a:r>
          </a:p>
        </p:txBody>
      </p:sp>
    </p:spTree>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p:txBody>
          <a:bodyPr>
            <a:normAutofit fontScale="90000"/>
          </a:bodyPr>
          <a:lstStyle/>
          <a:p>
            <a:pPr algn="ctr"/>
            <a:r>
              <a:rPr lang="en-US" sz="4000"/>
              <a:t>How Do Good Readers </a:t>
            </a:r>
            <a:br>
              <a:rPr lang="en-US" sz="4000"/>
            </a:br>
            <a:r>
              <a:rPr lang="en-US" sz="4000"/>
              <a:t>Visualize?</a:t>
            </a:r>
          </a:p>
        </p:txBody>
      </p:sp>
      <p:sp>
        <p:nvSpPr>
          <p:cNvPr id="17411" name="Rectangle 3"/>
          <p:cNvSpPr>
            <a:spLocks noGrp="1" noChangeArrowheads="1"/>
          </p:cNvSpPr>
          <p:nvPr>
            <p:ph type="body" idx="1"/>
          </p:nvPr>
        </p:nvSpPr>
        <p:spPr/>
        <p:txBody>
          <a:bodyPr/>
          <a:lstStyle/>
          <a:p>
            <a:r>
              <a:rPr lang="en-US"/>
              <a:t>Create pictures in their head</a:t>
            </a:r>
          </a:p>
          <a:p>
            <a:r>
              <a:rPr lang="en-US"/>
              <a:t>Make the words on the page real and concrete</a:t>
            </a:r>
          </a:p>
          <a:p>
            <a:r>
              <a:rPr lang="en-US"/>
              <a:t>Create a movie of the text in their head</a:t>
            </a:r>
          </a:p>
          <a:p>
            <a:r>
              <a:rPr lang="en-US"/>
              <a:t>Build meaning as they go by visualizing</a:t>
            </a:r>
          </a:p>
          <a:p>
            <a:r>
              <a:rPr lang="en-US"/>
              <a:t>Create images from all of their senses</a:t>
            </a:r>
          </a:p>
        </p:txBody>
      </p:sp>
    </p:spTree>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p:txBody>
          <a:bodyPr>
            <a:normAutofit fontScale="90000"/>
          </a:bodyPr>
          <a:lstStyle/>
          <a:p>
            <a:pPr algn="ctr"/>
            <a:r>
              <a:rPr lang="en-US" sz="4000"/>
              <a:t>How Do Good Readers </a:t>
            </a:r>
            <a:br>
              <a:rPr lang="en-US" sz="4000"/>
            </a:br>
            <a:r>
              <a:rPr lang="en-US" sz="4000"/>
              <a:t>Infer?</a:t>
            </a:r>
          </a:p>
        </p:txBody>
      </p:sp>
      <p:sp>
        <p:nvSpPr>
          <p:cNvPr id="21507" name="Rectangle 3"/>
          <p:cNvSpPr>
            <a:spLocks noGrp="1" noChangeArrowheads="1"/>
          </p:cNvSpPr>
          <p:nvPr>
            <p:ph type="body" idx="1"/>
          </p:nvPr>
        </p:nvSpPr>
        <p:spPr/>
        <p:txBody>
          <a:bodyPr/>
          <a:lstStyle/>
          <a:p>
            <a:r>
              <a:rPr lang="en-US"/>
              <a:t>Read between the lines</a:t>
            </a:r>
          </a:p>
          <a:p>
            <a:r>
              <a:rPr lang="en-US"/>
              <a:t>Make own discoveries without the author directly stating</a:t>
            </a:r>
          </a:p>
          <a:p>
            <a:r>
              <a:rPr lang="en-US"/>
              <a:t>Use text clues, prior knowledge, and questions to come up with a conclusion</a:t>
            </a:r>
          </a:p>
          <a:p>
            <a:r>
              <a:rPr lang="en-US"/>
              <a:t>Create meaning based on own notions</a:t>
            </a:r>
          </a:p>
          <a:p>
            <a:pPr>
              <a:buFont typeface="Wingdings" pitchFamily="2" charset="2"/>
              <a:buNone/>
            </a:pPr>
            <a:endParaRPr lang="en-US"/>
          </a:p>
        </p:txBody>
      </p:sp>
    </p:spTree>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p:txBody>
          <a:bodyPr>
            <a:normAutofit fontScale="90000"/>
          </a:bodyPr>
          <a:lstStyle/>
          <a:p>
            <a:pPr algn="ctr"/>
            <a:r>
              <a:rPr lang="en-US" sz="4000"/>
              <a:t>How Do Good Readers </a:t>
            </a:r>
            <a:br>
              <a:rPr lang="en-US" sz="4000"/>
            </a:br>
            <a:r>
              <a:rPr lang="en-US" sz="4000"/>
              <a:t>Determine Importance?</a:t>
            </a:r>
          </a:p>
        </p:txBody>
      </p:sp>
      <p:sp>
        <p:nvSpPr>
          <p:cNvPr id="26627" name="Rectangle 3"/>
          <p:cNvSpPr>
            <a:spLocks noGrp="1" noChangeArrowheads="1"/>
          </p:cNvSpPr>
          <p:nvPr>
            <p:ph type="body" idx="1"/>
          </p:nvPr>
        </p:nvSpPr>
        <p:spPr>
          <a:xfrm>
            <a:off x="457200" y="1981200"/>
            <a:ext cx="8229600" cy="4495800"/>
          </a:xfrm>
        </p:spPr>
        <p:txBody>
          <a:bodyPr/>
          <a:lstStyle/>
          <a:p>
            <a:pPr>
              <a:lnSpc>
                <a:spcPct val="90000"/>
              </a:lnSpc>
            </a:pPr>
            <a:r>
              <a:rPr lang="en-US"/>
              <a:t>Get the bigger ideas and themes</a:t>
            </a:r>
          </a:p>
          <a:p>
            <a:pPr>
              <a:lnSpc>
                <a:spcPct val="90000"/>
              </a:lnSpc>
            </a:pPr>
            <a:r>
              <a:rPr lang="en-US"/>
              <a:t>Use text features and clues to help them figure out the important information</a:t>
            </a:r>
          </a:p>
          <a:p>
            <a:pPr>
              <a:lnSpc>
                <a:spcPct val="90000"/>
              </a:lnSpc>
            </a:pPr>
            <a:r>
              <a:rPr lang="en-US"/>
              <a:t>Some features and clues include: italicized words, pictures, graphs, key words, and headings</a:t>
            </a:r>
          </a:p>
          <a:p>
            <a:pPr>
              <a:lnSpc>
                <a:spcPct val="90000"/>
              </a:lnSpc>
            </a:pPr>
            <a:r>
              <a:rPr lang="en-US"/>
              <a:t>Always look over the entire selection to get an idea of what the topic is about</a:t>
            </a:r>
          </a:p>
          <a:p>
            <a:pPr>
              <a:lnSpc>
                <a:spcPct val="90000"/>
              </a:lnSpc>
            </a:pPr>
            <a:r>
              <a:rPr lang="en-US"/>
              <a:t>Carefully highlight key information</a:t>
            </a:r>
          </a:p>
        </p:txBody>
      </p:sp>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Assessment of Week </a:t>
            </a:r>
            <a:r>
              <a:rPr lang="en-US" dirty="0" smtClean="0"/>
              <a:t>3 </a:t>
            </a:r>
            <a:r>
              <a:rPr lang="en-US" dirty="0" smtClean="0"/>
              <a:t>– </a:t>
            </a:r>
            <a:br>
              <a:rPr lang="en-US" dirty="0" smtClean="0"/>
            </a:br>
            <a:r>
              <a:rPr lang="en-US" dirty="0" smtClean="0"/>
              <a:t>Assigned Reading</a:t>
            </a:r>
            <a:endParaRPr lang="en-US" dirty="0"/>
          </a:p>
        </p:txBody>
      </p:sp>
      <p:sp>
        <p:nvSpPr>
          <p:cNvPr id="3" name="Content Placeholder 2"/>
          <p:cNvSpPr>
            <a:spLocks noGrp="1"/>
          </p:cNvSpPr>
          <p:nvPr>
            <p:ph idx="1"/>
          </p:nvPr>
        </p:nvSpPr>
        <p:spPr/>
        <p:txBody>
          <a:bodyPr/>
          <a:lstStyle/>
          <a:p>
            <a:r>
              <a:rPr lang="en-US" dirty="0" smtClean="0"/>
              <a:t>Please complete the Assessment of the Week </a:t>
            </a:r>
            <a:r>
              <a:rPr lang="en-US" dirty="0" smtClean="0"/>
              <a:t>3 </a:t>
            </a:r>
            <a:r>
              <a:rPr lang="en-US" dirty="0" smtClean="0"/>
              <a:t>Assigned Reading.</a:t>
            </a:r>
          </a:p>
          <a:p>
            <a:r>
              <a:rPr lang="en-US" dirty="0" smtClean="0"/>
              <a:t>If you have the article with you or on your laptop please feel free to use it.</a:t>
            </a:r>
          </a:p>
          <a:p>
            <a:r>
              <a:rPr lang="en-US" dirty="0" smtClean="0"/>
              <a:t>This will count as part of your participation &amp; reading response grade.</a:t>
            </a:r>
            <a:endParaRPr lang="en-U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p:txBody>
          <a:bodyPr/>
          <a:lstStyle/>
          <a:p>
            <a:pPr algn="ctr"/>
            <a:r>
              <a:rPr lang="en-US" sz="4000"/>
              <a:t>How Do Good Readers Synthesize?</a:t>
            </a:r>
          </a:p>
        </p:txBody>
      </p:sp>
      <p:sp>
        <p:nvSpPr>
          <p:cNvPr id="30723" name="Rectangle 3"/>
          <p:cNvSpPr>
            <a:spLocks noGrp="1" noChangeArrowheads="1"/>
          </p:cNvSpPr>
          <p:nvPr>
            <p:ph type="body" idx="1"/>
          </p:nvPr>
        </p:nvSpPr>
        <p:spPr>
          <a:xfrm>
            <a:off x="457200" y="1981200"/>
            <a:ext cx="8229600" cy="5181600"/>
          </a:xfrm>
        </p:spPr>
        <p:txBody>
          <a:bodyPr/>
          <a:lstStyle/>
          <a:p>
            <a:pPr>
              <a:lnSpc>
                <a:spcPct val="90000"/>
              </a:lnSpc>
            </a:pPr>
            <a:r>
              <a:rPr lang="en-US" sz="2800"/>
              <a:t>Take individual pieces of information and combine them with our background knowledge</a:t>
            </a:r>
          </a:p>
          <a:p>
            <a:pPr>
              <a:lnSpc>
                <a:spcPct val="90000"/>
              </a:lnSpc>
            </a:pPr>
            <a:r>
              <a:rPr lang="en-US" sz="2800"/>
              <a:t>Form a new picture or ideas from the pieces of information</a:t>
            </a:r>
          </a:p>
          <a:p>
            <a:pPr>
              <a:lnSpc>
                <a:spcPct val="90000"/>
              </a:lnSpc>
            </a:pPr>
            <a:r>
              <a:rPr lang="en-US" sz="2800"/>
              <a:t>Create an original idea</a:t>
            </a:r>
          </a:p>
          <a:p>
            <a:pPr>
              <a:lnSpc>
                <a:spcPct val="90000"/>
              </a:lnSpc>
            </a:pPr>
            <a:r>
              <a:rPr lang="en-US" sz="2800"/>
              <a:t>See a new perspective</a:t>
            </a:r>
          </a:p>
          <a:p>
            <a:pPr>
              <a:lnSpc>
                <a:spcPct val="90000"/>
              </a:lnSpc>
            </a:pPr>
            <a:r>
              <a:rPr lang="en-US" sz="2800"/>
              <a:t>Combine the strategies of making connections, visualizing, questioning, inferring, and summarizing</a:t>
            </a:r>
          </a:p>
          <a:p>
            <a:pPr>
              <a:lnSpc>
                <a:spcPct val="90000"/>
              </a:lnSpc>
            </a:pPr>
            <a:r>
              <a:rPr lang="en-US" sz="2800"/>
              <a:t>Ask ourselves, “How has our thinking changed from reading the text?”</a:t>
            </a:r>
          </a:p>
          <a:p>
            <a:pPr>
              <a:lnSpc>
                <a:spcPct val="90000"/>
              </a:lnSpc>
            </a:pPr>
            <a:endParaRPr lang="en-US" sz="2800"/>
          </a:p>
        </p:txBody>
      </p:sp>
    </p:spTree>
  </p:cSld>
  <p:clrMapOvr>
    <a:masterClrMapping/>
  </p:clrMapOv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1" name="Text Box 3"/>
          <p:cNvSpPr txBox="1">
            <a:spLocks noChangeArrowheads="1"/>
          </p:cNvSpPr>
          <p:nvPr/>
        </p:nvSpPr>
        <p:spPr bwMode="auto">
          <a:xfrm>
            <a:off x="228600" y="2463800"/>
            <a:ext cx="8763000" cy="4251325"/>
          </a:xfrm>
          <a:prstGeom prst="rect">
            <a:avLst/>
          </a:prstGeom>
          <a:noFill/>
          <a:ln w="9525">
            <a:noFill/>
            <a:miter lim="800000"/>
            <a:headEnd/>
            <a:tailEnd/>
          </a:ln>
          <a:effectLst>
            <a:outerShdw dist="107763" dir="2700000" algn="ctr" rotWithShape="0">
              <a:schemeClr val="bg2"/>
            </a:outerShdw>
          </a:effectLst>
        </p:spPr>
        <p:txBody>
          <a:bodyPr>
            <a:spAutoFit/>
          </a:bodyPr>
          <a:lstStyle/>
          <a:p>
            <a:pPr>
              <a:spcBef>
                <a:spcPct val="50000"/>
              </a:spcBef>
            </a:pPr>
            <a:r>
              <a:rPr lang="en-US" sz="5400" dirty="0">
                <a:solidFill>
                  <a:srgbClr val="FF0000"/>
                </a:solidFill>
              </a:rPr>
              <a:t>CAUTION!</a:t>
            </a:r>
          </a:p>
          <a:p>
            <a:pPr algn="l">
              <a:spcBef>
                <a:spcPct val="50000"/>
              </a:spcBef>
            </a:pPr>
            <a:r>
              <a:rPr lang="en-US" sz="2800" dirty="0"/>
              <a:t>“Although these strategies tend to be  introduced independently, readers rarely use these in isolation when reading.  These thoughts interact and intersect to help readers make meaning and often occur simultaneously during reading.”</a:t>
            </a:r>
          </a:p>
          <a:p>
            <a:pPr algn="l">
              <a:spcBef>
                <a:spcPct val="50000"/>
              </a:spcBef>
            </a:pPr>
            <a:endParaRPr lang="en-US" sz="1800" dirty="0"/>
          </a:p>
          <a:p>
            <a:pPr algn="l">
              <a:spcBef>
                <a:spcPct val="50000"/>
              </a:spcBef>
            </a:pPr>
            <a:r>
              <a:rPr lang="en-US" sz="1800" dirty="0"/>
              <a:t>Harvey and </a:t>
            </a:r>
            <a:r>
              <a:rPr lang="en-US" sz="1800" dirty="0" err="1"/>
              <a:t>Goudvis</a:t>
            </a:r>
            <a:endParaRPr lang="en-US" sz="1800" dirty="0"/>
          </a:p>
        </p:txBody>
      </p:sp>
      <p:sp>
        <p:nvSpPr>
          <p:cNvPr id="22532" name="WordArt 4"/>
          <p:cNvSpPr>
            <a:spLocks noChangeArrowheads="1" noChangeShapeType="1" noTextEdit="1"/>
          </p:cNvSpPr>
          <p:nvPr/>
        </p:nvSpPr>
        <p:spPr bwMode="auto">
          <a:xfrm>
            <a:off x="3505200" y="457200"/>
            <a:ext cx="4876800" cy="1752600"/>
          </a:xfrm>
          <a:prstGeom prst="rect">
            <a:avLst/>
          </a:prstGeom>
        </p:spPr>
        <p:txBody>
          <a:bodyPr wrap="none" fromWordArt="1">
            <a:prstTxWarp prst="textPlain">
              <a:avLst>
                <a:gd name="adj" fmla="val 50000"/>
              </a:avLst>
            </a:prstTxWarp>
          </a:bodyPr>
          <a:lstStyle/>
          <a:p>
            <a:r>
              <a:rPr lang="en-US" sz="3600" kern="10">
                <a:ln w="9525">
                  <a:noFill/>
                  <a:round/>
                  <a:headEnd/>
                  <a:tailEnd/>
                </a:ln>
                <a:gradFill rotWithShape="0">
                  <a:gsLst>
                    <a:gs pos="0">
                      <a:srgbClr val="FFFF00"/>
                    </a:gs>
                    <a:gs pos="100000">
                      <a:srgbClr val="FF9933"/>
                    </a:gs>
                  </a:gsLst>
                  <a:path path="rect">
                    <a:fillToRect l="50000" t="50000" r="50000" b="50000"/>
                  </a:path>
                </a:gradFill>
                <a:effectLst>
                  <a:outerShdw dist="35921" dir="2700000" algn="ctr" rotWithShape="0">
                    <a:srgbClr val="C0C0C0"/>
                  </a:outerShdw>
                </a:effectLst>
                <a:latin typeface="Impact"/>
              </a:rPr>
              <a:t>Reading</a:t>
            </a:r>
          </a:p>
          <a:p>
            <a:r>
              <a:rPr lang="en-US" sz="3600" kern="10">
                <a:ln w="9525">
                  <a:noFill/>
                  <a:round/>
                  <a:headEnd/>
                  <a:tailEnd/>
                </a:ln>
                <a:gradFill rotWithShape="0">
                  <a:gsLst>
                    <a:gs pos="0">
                      <a:srgbClr val="FFFF00"/>
                    </a:gs>
                    <a:gs pos="100000">
                      <a:srgbClr val="FF9933"/>
                    </a:gs>
                  </a:gsLst>
                  <a:path path="rect">
                    <a:fillToRect l="50000" t="50000" r="50000" b="50000"/>
                  </a:path>
                </a:gradFill>
                <a:effectLst>
                  <a:outerShdw dist="35921" dir="2700000" algn="ctr" rotWithShape="0">
                    <a:srgbClr val="C0C0C0"/>
                  </a:outerShdw>
                </a:effectLst>
                <a:latin typeface="Impact"/>
              </a:rPr>
              <a:t>Strategies</a:t>
            </a:r>
          </a:p>
        </p:txBody>
      </p:sp>
    </p:spTree>
  </p:cSld>
  <p:clrMapOvr>
    <a:masterClrMapping/>
  </p:clrMapOv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p:txBody>
          <a:bodyPr>
            <a:normAutofit fontScale="90000"/>
          </a:bodyPr>
          <a:lstStyle/>
          <a:p>
            <a:r>
              <a:rPr lang="en-US" altLang="en-US" sz="3600">
                <a:effectLst>
                  <a:outerShdw blurRad="38100" dist="38100" dir="2700000" algn="tl">
                    <a:srgbClr val="FFFFFF"/>
                  </a:outerShdw>
                </a:effectLst>
              </a:rPr>
              <a:t>Eight Important Instructional Strategies for Preventing and Addressing Comprehension Difficulties*</a:t>
            </a:r>
            <a:endParaRPr lang="en-US" altLang="en-US"/>
          </a:p>
        </p:txBody>
      </p:sp>
      <p:sp>
        <p:nvSpPr>
          <p:cNvPr id="5123" name="Rectangle 3"/>
          <p:cNvSpPr>
            <a:spLocks noGrp="1" noChangeArrowheads="1"/>
          </p:cNvSpPr>
          <p:nvPr>
            <p:ph type="body" idx="1"/>
          </p:nvPr>
        </p:nvSpPr>
        <p:spPr>
          <a:xfrm>
            <a:off x="457200" y="2133600"/>
            <a:ext cx="8229600" cy="4114800"/>
          </a:xfrm>
        </p:spPr>
        <p:txBody>
          <a:bodyPr>
            <a:normAutofit lnSpcReduction="10000"/>
          </a:bodyPr>
          <a:lstStyle/>
          <a:p>
            <a:pPr marL="533400" indent="-533400">
              <a:lnSpc>
                <a:spcPct val="90000"/>
              </a:lnSpc>
              <a:buFontTx/>
              <a:buNone/>
            </a:pPr>
            <a:r>
              <a:rPr lang="en-US" altLang="en-US" sz="3000"/>
              <a:t>1.	Appropriate attention to underlying or accompanying skills</a:t>
            </a:r>
          </a:p>
          <a:p>
            <a:pPr marL="533400" indent="-533400">
              <a:lnSpc>
                <a:spcPct val="90000"/>
              </a:lnSpc>
              <a:buFontTx/>
              <a:buNone/>
            </a:pPr>
            <a:r>
              <a:rPr lang="en-US" altLang="en-US" sz="3000"/>
              <a:t>2.	Wide reading </a:t>
            </a:r>
          </a:p>
          <a:p>
            <a:pPr marL="533400" indent="-533400">
              <a:lnSpc>
                <a:spcPct val="90000"/>
              </a:lnSpc>
              <a:buFontTx/>
              <a:buNone/>
            </a:pPr>
            <a:r>
              <a:rPr lang="en-US" altLang="en-US" sz="3000"/>
              <a:t>3.	Language exposure</a:t>
            </a:r>
          </a:p>
          <a:p>
            <a:pPr marL="533400" indent="-533400">
              <a:lnSpc>
                <a:spcPct val="90000"/>
              </a:lnSpc>
              <a:buFontTx/>
              <a:buNone/>
            </a:pPr>
            <a:r>
              <a:rPr lang="en-US" altLang="en-US" sz="3000"/>
              <a:t>4.	Language intervention</a:t>
            </a:r>
          </a:p>
          <a:p>
            <a:pPr marL="533400" indent="-533400">
              <a:lnSpc>
                <a:spcPct val="90000"/>
              </a:lnSpc>
              <a:buFontTx/>
              <a:buNone/>
            </a:pPr>
            <a:r>
              <a:rPr lang="en-US" altLang="en-US" sz="3000"/>
              <a:t>5.	Instruction in comprehension strategies</a:t>
            </a:r>
          </a:p>
          <a:p>
            <a:pPr marL="533400" indent="-533400">
              <a:lnSpc>
                <a:spcPct val="90000"/>
              </a:lnSpc>
              <a:buFontTx/>
              <a:buNone/>
            </a:pPr>
            <a:r>
              <a:rPr lang="en-US" altLang="en-US" sz="3000"/>
              <a:t>6.	Knowledge building</a:t>
            </a:r>
          </a:p>
          <a:p>
            <a:pPr marL="533400" indent="-533400">
              <a:lnSpc>
                <a:spcPct val="90000"/>
              </a:lnSpc>
              <a:buFontTx/>
              <a:buNone/>
            </a:pPr>
            <a:r>
              <a:rPr lang="en-US" altLang="en-US" sz="3000"/>
              <a:t>7.	Engagement fostering</a:t>
            </a:r>
          </a:p>
          <a:p>
            <a:pPr marL="533400" indent="-533400">
              <a:lnSpc>
                <a:spcPct val="90000"/>
              </a:lnSpc>
              <a:buFontTx/>
              <a:buNone/>
            </a:pPr>
            <a:r>
              <a:rPr lang="en-US" altLang="en-US" sz="3000"/>
              <a:t>8.	Miscellaneous (-:)    </a:t>
            </a:r>
          </a:p>
        </p:txBody>
      </p:sp>
      <p:sp>
        <p:nvSpPr>
          <p:cNvPr id="5124" name="Text Box 4"/>
          <p:cNvSpPr txBox="1">
            <a:spLocks noChangeArrowheads="1"/>
          </p:cNvSpPr>
          <p:nvPr/>
        </p:nvSpPr>
        <p:spPr bwMode="auto">
          <a:xfrm>
            <a:off x="7924800" y="2438400"/>
            <a:ext cx="914400" cy="3962400"/>
          </a:xfrm>
          <a:prstGeom prst="rect">
            <a:avLst/>
          </a:prstGeom>
          <a:noFill/>
          <a:ln w="9525">
            <a:noFill/>
            <a:miter lim="800000"/>
            <a:headEnd/>
            <a:tailEnd/>
          </a:ln>
          <a:effectLst/>
        </p:spPr>
        <p:txBody>
          <a:bodyPr vert="eaVert">
            <a:spAutoFit/>
          </a:bodyPr>
          <a:lstStyle/>
          <a:p>
            <a:pPr>
              <a:spcBef>
                <a:spcPct val="50000"/>
              </a:spcBef>
            </a:pPr>
            <a:r>
              <a:rPr lang="en-US" altLang="en-US">
                <a:latin typeface="Times" charset="0"/>
              </a:rPr>
              <a:t>*  Depending on the student, the difficulty/ies, the goal. .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5123">
                                            <p:txEl>
                                              <p:pRg st="0" end="0"/>
                                            </p:txEl>
                                          </p:spTgt>
                                        </p:tgtEl>
                                        <p:attrNameLst>
                                          <p:attrName>style.visibility</p:attrName>
                                        </p:attrNameLst>
                                      </p:cBhvr>
                                      <p:to>
                                        <p:strVal val="visible"/>
                                      </p:to>
                                    </p:set>
                                    <p:animEffect transition="in" filter="wipe(left)">
                                      <p:cBhvr>
                                        <p:cTn id="7" dur="500"/>
                                        <p:tgtEl>
                                          <p:spTgt spid="512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5123">
                                            <p:txEl>
                                              <p:pRg st="1" end="1"/>
                                            </p:txEl>
                                          </p:spTgt>
                                        </p:tgtEl>
                                        <p:attrNameLst>
                                          <p:attrName>style.visibility</p:attrName>
                                        </p:attrNameLst>
                                      </p:cBhvr>
                                      <p:to>
                                        <p:strVal val="visible"/>
                                      </p:to>
                                    </p:set>
                                    <p:animEffect transition="in" filter="wipe(left)">
                                      <p:cBhvr>
                                        <p:cTn id="12" dur="500"/>
                                        <p:tgtEl>
                                          <p:spTgt spid="512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5123">
                                            <p:txEl>
                                              <p:pRg st="2" end="2"/>
                                            </p:txEl>
                                          </p:spTgt>
                                        </p:tgtEl>
                                        <p:attrNameLst>
                                          <p:attrName>style.visibility</p:attrName>
                                        </p:attrNameLst>
                                      </p:cBhvr>
                                      <p:to>
                                        <p:strVal val="visible"/>
                                      </p:to>
                                    </p:set>
                                    <p:animEffect transition="in" filter="wipe(left)">
                                      <p:cBhvr>
                                        <p:cTn id="17" dur="500"/>
                                        <p:tgtEl>
                                          <p:spTgt spid="512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5123">
                                            <p:txEl>
                                              <p:pRg st="3" end="3"/>
                                            </p:txEl>
                                          </p:spTgt>
                                        </p:tgtEl>
                                        <p:attrNameLst>
                                          <p:attrName>style.visibility</p:attrName>
                                        </p:attrNameLst>
                                      </p:cBhvr>
                                      <p:to>
                                        <p:strVal val="visible"/>
                                      </p:to>
                                    </p:set>
                                    <p:animEffect transition="in" filter="wipe(left)">
                                      <p:cBhvr>
                                        <p:cTn id="22" dur="500"/>
                                        <p:tgtEl>
                                          <p:spTgt spid="512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5123">
                                            <p:txEl>
                                              <p:pRg st="4" end="4"/>
                                            </p:txEl>
                                          </p:spTgt>
                                        </p:tgtEl>
                                        <p:attrNameLst>
                                          <p:attrName>style.visibility</p:attrName>
                                        </p:attrNameLst>
                                      </p:cBhvr>
                                      <p:to>
                                        <p:strVal val="visible"/>
                                      </p:to>
                                    </p:set>
                                    <p:animEffect transition="in" filter="wipe(left)">
                                      <p:cBhvr>
                                        <p:cTn id="27" dur="500"/>
                                        <p:tgtEl>
                                          <p:spTgt spid="512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grpId="0" nodeType="clickEffect">
                                  <p:stCondLst>
                                    <p:cond delay="0"/>
                                  </p:stCondLst>
                                  <p:childTnLst>
                                    <p:set>
                                      <p:cBhvr>
                                        <p:cTn id="31" dur="1" fill="hold">
                                          <p:stCondLst>
                                            <p:cond delay="0"/>
                                          </p:stCondLst>
                                        </p:cTn>
                                        <p:tgtEl>
                                          <p:spTgt spid="5123">
                                            <p:txEl>
                                              <p:pRg st="5" end="5"/>
                                            </p:txEl>
                                          </p:spTgt>
                                        </p:tgtEl>
                                        <p:attrNameLst>
                                          <p:attrName>style.visibility</p:attrName>
                                        </p:attrNameLst>
                                      </p:cBhvr>
                                      <p:to>
                                        <p:strVal val="visible"/>
                                      </p:to>
                                    </p:set>
                                    <p:animEffect transition="in" filter="wipe(left)">
                                      <p:cBhvr>
                                        <p:cTn id="32" dur="500"/>
                                        <p:tgtEl>
                                          <p:spTgt spid="5123">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8" fill="hold" grpId="0" nodeType="clickEffect">
                                  <p:stCondLst>
                                    <p:cond delay="0"/>
                                  </p:stCondLst>
                                  <p:childTnLst>
                                    <p:set>
                                      <p:cBhvr>
                                        <p:cTn id="36" dur="1" fill="hold">
                                          <p:stCondLst>
                                            <p:cond delay="0"/>
                                          </p:stCondLst>
                                        </p:cTn>
                                        <p:tgtEl>
                                          <p:spTgt spid="5123">
                                            <p:txEl>
                                              <p:pRg st="6" end="6"/>
                                            </p:txEl>
                                          </p:spTgt>
                                        </p:tgtEl>
                                        <p:attrNameLst>
                                          <p:attrName>style.visibility</p:attrName>
                                        </p:attrNameLst>
                                      </p:cBhvr>
                                      <p:to>
                                        <p:strVal val="visible"/>
                                      </p:to>
                                    </p:set>
                                    <p:animEffect transition="in" filter="wipe(left)">
                                      <p:cBhvr>
                                        <p:cTn id="37" dur="500"/>
                                        <p:tgtEl>
                                          <p:spTgt spid="5123">
                                            <p:txEl>
                                              <p:pRg st="6" end="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8" fill="hold" grpId="0" nodeType="clickEffect">
                                  <p:stCondLst>
                                    <p:cond delay="0"/>
                                  </p:stCondLst>
                                  <p:childTnLst>
                                    <p:set>
                                      <p:cBhvr>
                                        <p:cTn id="41" dur="1" fill="hold">
                                          <p:stCondLst>
                                            <p:cond delay="0"/>
                                          </p:stCondLst>
                                        </p:cTn>
                                        <p:tgtEl>
                                          <p:spTgt spid="5123">
                                            <p:txEl>
                                              <p:pRg st="7" end="7"/>
                                            </p:txEl>
                                          </p:spTgt>
                                        </p:tgtEl>
                                        <p:attrNameLst>
                                          <p:attrName>style.visibility</p:attrName>
                                        </p:attrNameLst>
                                      </p:cBhvr>
                                      <p:to>
                                        <p:strVal val="visible"/>
                                      </p:to>
                                    </p:set>
                                    <p:animEffect transition="in" filter="wipe(left)">
                                      <p:cBhvr>
                                        <p:cTn id="42" dur="500"/>
                                        <p:tgtEl>
                                          <p:spTgt spid="512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3" grpId="0" build="p" autoUpdateAnimBg="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a:xfrm>
            <a:off x="990600" y="228600"/>
            <a:ext cx="7772400" cy="838200"/>
          </a:xfrm>
        </p:spPr>
        <p:txBody>
          <a:bodyPr/>
          <a:lstStyle/>
          <a:p>
            <a:pPr marL="622300" indent="-622300" algn="l"/>
            <a:r>
              <a:rPr lang="en-US" altLang="en-US" sz="3200">
                <a:solidFill>
                  <a:schemeClr val="tx1"/>
                </a:solidFill>
              </a:rPr>
              <a:t>A key instructional construct:</a:t>
            </a:r>
            <a:endParaRPr lang="en-US" altLang="en-US"/>
          </a:p>
        </p:txBody>
      </p:sp>
      <p:sp>
        <p:nvSpPr>
          <p:cNvPr id="13315" name="Rectangle 3"/>
          <p:cNvSpPr>
            <a:spLocks noChangeArrowheads="1"/>
          </p:cNvSpPr>
          <p:nvPr/>
        </p:nvSpPr>
        <p:spPr bwMode="auto">
          <a:xfrm>
            <a:off x="1295400" y="1219200"/>
            <a:ext cx="7086600" cy="4800600"/>
          </a:xfrm>
          <a:prstGeom prst="rect">
            <a:avLst/>
          </a:prstGeom>
          <a:solidFill>
            <a:schemeClr val="accent1"/>
          </a:solidFill>
          <a:ln w="12700">
            <a:solidFill>
              <a:schemeClr val="tx1"/>
            </a:solidFill>
            <a:miter lim="800000"/>
            <a:headEnd/>
            <a:tailEnd/>
          </a:ln>
          <a:effectLst/>
        </p:spPr>
        <p:txBody>
          <a:bodyPr wrap="none" anchor="ctr"/>
          <a:lstStyle/>
          <a:p>
            <a:pPr algn="ctr"/>
            <a:endParaRPr lang="en-US" altLang="en-US" sz="2000">
              <a:latin typeface="Times" charset="0"/>
            </a:endParaRPr>
          </a:p>
        </p:txBody>
      </p:sp>
      <p:sp>
        <p:nvSpPr>
          <p:cNvPr id="13316" name="Text Box 4"/>
          <p:cNvSpPr txBox="1">
            <a:spLocks noChangeArrowheads="1"/>
          </p:cNvSpPr>
          <p:nvPr/>
        </p:nvSpPr>
        <p:spPr bwMode="auto">
          <a:xfrm rot="-5352993">
            <a:off x="-561975" y="2935288"/>
            <a:ext cx="3171825" cy="457200"/>
          </a:xfrm>
          <a:prstGeom prst="rect">
            <a:avLst/>
          </a:prstGeom>
          <a:noFill/>
          <a:ln w="12700">
            <a:noFill/>
            <a:miter lim="800000"/>
            <a:headEnd/>
            <a:tailEnd/>
          </a:ln>
          <a:effectLst/>
        </p:spPr>
        <p:txBody>
          <a:bodyPr wrap="none">
            <a:spAutoFit/>
          </a:bodyPr>
          <a:lstStyle/>
          <a:p>
            <a:r>
              <a:rPr lang="en-US" altLang="en-US" b="1">
                <a:latin typeface="Times" charset="0"/>
              </a:rPr>
              <a:t>Teacher Responsibility</a:t>
            </a:r>
          </a:p>
        </p:txBody>
      </p:sp>
      <p:sp>
        <p:nvSpPr>
          <p:cNvPr id="13317" name="Text Box 5"/>
          <p:cNvSpPr txBox="1">
            <a:spLocks noChangeArrowheads="1"/>
          </p:cNvSpPr>
          <p:nvPr/>
        </p:nvSpPr>
        <p:spPr bwMode="auto">
          <a:xfrm>
            <a:off x="685800" y="1096963"/>
            <a:ext cx="641350" cy="457200"/>
          </a:xfrm>
          <a:prstGeom prst="rect">
            <a:avLst/>
          </a:prstGeom>
          <a:noFill/>
          <a:ln w="12700">
            <a:noFill/>
            <a:miter lim="800000"/>
            <a:headEnd/>
            <a:tailEnd/>
          </a:ln>
          <a:effectLst/>
        </p:spPr>
        <p:txBody>
          <a:bodyPr wrap="none">
            <a:spAutoFit/>
          </a:bodyPr>
          <a:lstStyle/>
          <a:p>
            <a:r>
              <a:rPr lang="en-US" altLang="en-US" b="1">
                <a:latin typeface="Times" charset="0"/>
              </a:rPr>
              <a:t>100</a:t>
            </a:r>
          </a:p>
        </p:txBody>
      </p:sp>
      <p:sp>
        <p:nvSpPr>
          <p:cNvPr id="13318" name="Text Box 6"/>
          <p:cNvSpPr txBox="1">
            <a:spLocks noChangeArrowheads="1"/>
          </p:cNvSpPr>
          <p:nvPr/>
        </p:nvSpPr>
        <p:spPr bwMode="auto">
          <a:xfrm>
            <a:off x="1295400" y="5957888"/>
            <a:ext cx="336550" cy="457200"/>
          </a:xfrm>
          <a:prstGeom prst="rect">
            <a:avLst/>
          </a:prstGeom>
          <a:noFill/>
          <a:ln w="12700">
            <a:noFill/>
            <a:miter lim="800000"/>
            <a:headEnd/>
            <a:tailEnd/>
          </a:ln>
          <a:effectLst/>
        </p:spPr>
        <p:txBody>
          <a:bodyPr wrap="none">
            <a:spAutoFit/>
          </a:bodyPr>
          <a:lstStyle/>
          <a:p>
            <a:r>
              <a:rPr lang="en-US" altLang="en-US" b="1">
                <a:latin typeface="Times" charset="0"/>
              </a:rPr>
              <a:t>0</a:t>
            </a:r>
          </a:p>
        </p:txBody>
      </p:sp>
      <p:sp>
        <p:nvSpPr>
          <p:cNvPr id="13319" name="Text Box 7"/>
          <p:cNvSpPr txBox="1">
            <a:spLocks noChangeArrowheads="1"/>
          </p:cNvSpPr>
          <p:nvPr/>
        </p:nvSpPr>
        <p:spPr bwMode="auto">
          <a:xfrm>
            <a:off x="974725" y="5622925"/>
            <a:ext cx="336550" cy="457200"/>
          </a:xfrm>
          <a:prstGeom prst="rect">
            <a:avLst/>
          </a:prstGeom>
          <a:noFill/>
          <a:ln w="12700">
            <a:noFill/>
            <a:miter lim="800000"/>
            <a:headEnd/>
            <a:tailEnd/>
          </a:ln>
          <a:effectLst/>
        </p:spPr>
        <p:txBody>
          <a:bodyPr wrap="none">
            <a:spAutoFit/>
          </a:bodyPr>
          <a:lstStyle/>
          <a:p>
            <a:r>
              <a:rPr lang="en-US" altLang="en-US" b="1">
                <a:latin typeface="Times" charset="0"/>
              </a:rPr>
              <a:t>0</a:t>
            </a:r>
          </a:p>
        </p:txBody>
      </p:sp>
      <p:sp>
        <p:nvSpPr>
          <p:cNvPr id="13320" name="Text Box 8"/>
          <p:cNvSpPr txBox="1">
            <a:spLocks noChangeArrowheads="1"/>
          </p:cNvSpPr>
          <p:nvPr/>
        </p:nvSpPr>
        <p:spPr bwMode="auto">
          <a:xfrm>
            <a:off x="8001000" y="5957888"/>
            <a:ext cx="641350" cy="457200"/>
          </a:xfrm>
          <a:prstGeom prst="rect">
            <a:avLst/>
          </a:prstGeom>
          <a:noFill/>
          <a:ln w="12700">
            <a:noFill/>
            <a:miter lim="800000"/>
            <a:headEnd/>
            <a:tailEnd/>
          </a:ln>
          <a:effectLst/>
        </p:spPr>
        <p:txBody>
          <a:bodyPr wrap="none">
            <a:spAutoFit/>
          </a:bodyPr>
          <a:lstStyle/>
          <a:p>
            <a:r>
              <a:rPr lang="en-US" altLang="en-US" b="1">
                <a:latin typeface="Times" charset="0"/>
              </a:rPr>
              <a:t>100</a:t>
            </a:r>
          </a:p>
        </p:txBody>
      </p:sp>
      <p:sp>
        <p:nvSpPr>
          <p:cNvPr id="13321" name="Text Box 9"/>
          <p:cNvSpPr txBox="1">
            <a:spLocks noChangeArrowheads="1"/>
          </p:cNvSpPr>
          <p:nvPr/>
        </p:nvSpPr>
        <p:spPr bwMode="auto">
          <a:xfrm>
            <a:off x="3505200" y="5957888"/>
            <a:ext cx="3124200" cy="457200"/>
          </a:xfrm>
          <a:prstGeom prst="rect">
            <a:avLst/>
          </a:prstGeom>
          <a:noFill/>
          <a:ln w="12700">
            <a:noFill/>
            <a:miter lim="800000"/>
            <a:headEnd/>
            <a:tailEnd/>
          </a:ln>
          <a:effectLst/>
        </p:spPr>
        <p:txBody>
          <a:bodyPr wrap="none">
            <a:spAutoFit/>
          </a:bodyPr>
          <a:lstStyle/>
          <a:p>
            <a:r>
              <a:rPr lang="en-US" altLang="en-US" b="1">
                <a:latin typeface="Times" charset="0"/>
              </a:rPr>
              <a:t>Student Responsibility</a:t>
            </a:r>
          </a:p>
        </p:txBody>
      </p:sp>
      <p:sp>
        <p:nvSpPr>
          <p:cNvPr id="13322" name="Line 10"/>
          <p:cNvSpPr>
            <a:spLocks noChangeShapeType="1"/>
          </p:cNvSpPr>
          <p:nvPr/>
        </p:nvSpPr>
        <p:spPr bwMode="auto">
          <a:xfrm>
            <a:off x="1295400" y="1295400"/>
            <a:ext cx="7086600" cy="4648200"/>
          </a:xfrm>
          <a:prstGeom prst="line">
            <a:avLst/>
          </a:prstGeom>
          <a:noFill/>
          <a:ln w="38100">
            <a:solidFill>
              <a:schemeClr val="tx1"/>
            </a:solidFill>
            <a:round/>
            <a:headEnd/>
            <a:tailEnd/>
          </a:ln>
          <a:effectLst/>
        </p:spPr>
        <p:txBody>
          <a:bodyPr wrap="none" anchor="ctr"/>
          <a:lstStyle/>
          <a:p>
            <a:endParaRPr lang="en-US"/>
          </a:p>
        </p:txBody>
      </p:sp>
      <p:sp>
        <p:nvSpPr>
          <p:cNvPr id="13323" name="Text Box 11"/>
          <p:cNvSpPr txBox="1">
            <a:spLocks noChangeArrowheads="1"/>
          </p:cNvSpPr>
          <p:nvPr/>
        </p:nvSpPr>
        <p:spPr bwMode="auto">
          <a:xfrm>
            <a:off x="1981200" y="1447800"/>
            <a:ext cx="6096000" cy="396875"/>
          </a:xfrm>
          <a:prstGeom prst="rect">
            <a:avLst/>
          </a:prstGeom>
          <a:noFill/>
          <a:ln w="12700">
            <a:noFill/>
            <a:miter lim="800000"/>
            <a:headEnd/>
            <a:tailEnd/>
          </a:ln>
          <a:effectLst/>
        </p:spPr>
        <p:txBody>
          <a:bodyPr>
            <a:spAutoFit/>
          </a:bodyPr>
          <a:lstStyle/>
          <a:p>
            <a:pPr>
              <a:spcBef>
                <a:spcPct val="50000"/>
              </a:spcBef>
            </a:pPr>
            <a:r>
              <a:rPr lang="en-US" altLang="en-US" sz="2000" b="1">
                <a:solidFill>
                  <a:srgbClr val="7F3C4A"/>
                </a:solidFill>
                <a:latin typeface="Times" charset="0"/>
              </a:rPr>
              <a:t>With any luck, we move this way (-----&gt;) over time.</a:t>
            </a:r>
          </a:p>
        </p:txBody>
      </p:sp>
      <p:sp>
        <p:nvSpPr>
          <p:cNvPr id="13324" name="Text Box 12"/>
          <p:cNvSpPr txBox="1">
            <a:spLocks noChangeArrowheads="1"/>
          </p:cNvSpPr>
          <p:nvPr/>
        </p:nvSpPr>
        <p:spPr bwMode="auto">
          <a:xfrm rot="1938425">
            <a:off x="1084263" y="3627438"/>
            <a:ext cx="7097712" cy="396875"/>
          </a:xfrm>
          <a:prstGeom prst="rect">
            <a:avLst/>
          </a:prstGeom>
          <a:noFill/>
          <a:ln w="12700">
            <a:noFill/>
            <a:miter lim="800000"/>
            <a:headEnd/>
            <a:tailEnd/>
          </a:ln>
          <a:effectLst/>
        </p:spPr>
        <p:txBody>
          <a:bodyPr>
            <a:spAutoFit/>
          </a:bodyPr>
          <a:lstStyle/>
          <a:p>
            <a:pPr>
              <a:spcBef>
                <a:spcPct val="50000"/>
              </a:spcBef>
            </a:pPr>
            <a:r>
              <a:rPr lang="en-US" altLang="en-US" sz="2000" b="1" dirty="0">
                <a:solidFill>
                  <a:srgbClr val="7F3C4A"/>
                </a:solidFill>
                <a:latin typeface="Times" charset="0"/>
              </a:rPr>
              <a:t>But we are always prepared to slide up and down the diagonal.</a:t>
            </a:r>
          </a:p>
        </p:txBody>
      </p:sp>
      <p:sp>
        <p:nvSpPr>
          <p:cNvPr id="13325" name="Text Box 13"/>
          <p:cNvSpPr txBox="1">
            <a:spLocks noChangeArrowheads="1"/>
          </p:cNvSpPr>
          <p:nvPr/>
        </p:nvSpPr>
        <p:spPr bwMode="auto">
          <a:xfrm>
            <a:off x="1447800" y="5105400"/>
            <a:ext cx="5029200" cy="457200"/>
          </a:xfrm>
          <a:prstGeom prst="rect">
            <a:avLst/>
          </a:prstGeom>
          <a:noFill/>
          <a:ln w="12700">
            <a:noFill/>
            <a:miter lim="800000"/>
            <a:headEnd/>
            <a:tailEnd/>
          </a:ln>
          <a:effectLst/>
        </p:spPr>
        <p:txBody>
          <a:bodyPr>
            <a:spAutoFit/>
          </a:bodyPr>
          <a:lstStyle/>
          <a:p>
            <a:pPr>
              <a:spcBef>
                <a:spcPct val="50000"/>
              </a:spcBef>
            </a:pPr>
            <a:r>
              <a:rPr lang="en-US" altLang="en-US" b="1">
                <a:latin typeface="Times" charset="0"/>
              </a:rPr>
              <a:t>Gradual Release of Responsibility</a:t>
            </a:r>
            <a:endParaRPr lang="en-US" altLang="en-US" b="1">
              <a:solidFill>
                <a:srgbClr val="7F3C4A"/>
              </a:solidFill>
              <a:latin typeface="Times" charset="0"/>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p:txBody>
          <a:bodyPr>
            <a:normAutofit/>
          </a:bodyPr>
          <a:lstStyle/>
          <a:p>
            <a:r>
              <a:rPr lang="en-US" dirty="0"/>
              <a:t>Strategies for all  </a:t>
            </a:r>
            <a:r>
              <a:rPr lang="en-US" dirty="0" smtClean="0"/>
              <a:t>Content  </a:t>
            </a:r>
            <a:r>
              <a:rPr lang="en-US" dirty="0"/>
              <a:t>Areas</a:t>
            </a:r>
          </a:p>
        </p:txBody>
      </p:sp>
      <p:sp>
        <p:nvSpPr>
          <p:cNvPr id="29705" name="Rectangle 9"/>
          <p:cNvSpPr>
            <a:spLocks noGrp="1" noChangeArrowheads="1"/>
          </p:cNvSpPr>
          <p:nvPr>
            <p:ph type="body" idx="1"/>
          </p:nvPr>
        </p:nvSpPr>
        <p:spPr/>
        <p:txBody>
          <a:bodyPr/>
          <a:lstStyle/>
          <a:p>
            <a:pPr>
              <a:lnSpc>
                <a:spcPct val="80000"/>
              </a:lnSpc>
            </a:pPr>
            <a:r>
              <a:rPr lang="en-US" sz="2800" b="1" dirty="0"/>
              <a:t>Pre-Reading</a:t>
            </a:r>
          </a:p>
          <a:p>
            <a:pPr>
              <a:lnSpc>
                <a:spcPct val="80000"/>
              </a:lnSpc>
              <a:buFont typeface="Wingdings" pitchFamily="2" charset="2"/>
              <a:buNone/>
            </a:pPr>
            <a:r>
              <a:rPr lang="en-US" sz="2400" dirty="0"/>
              <a:t>Activating and building upon prior knowledge and experiences.</a:t>
            </a:r>
          </a:p>
          <a:p>
            <a:pPr>
              <a:lnSpc>
                <a:spcPct val="80000"/>
              </a:lnSpc>
            </a:pPr>
            <a:r>
              <a:rPr lang="en-US" sz="2400" b="1" dirty="0"/>
              <a:t>During Reading</a:t>
            </a:r>
          </a:p>
          <a:p>
            <a:pPr>
              <a:lnSpc>
                <a:spcPct val="80000"/>
              </a:lnSpc>
              <a:buFont typeface="Wingdings" pitchFamily="2" charset="2"/>
              <a:buNone/>
            </a:pPr>
            <a:r>
              <a:rPr lang="en-US" sz="2400" dirty="0" smtClean="0"/>
              <a:t>	Determining </a:t>
            </a:r>
            <a:r>
              <a:rPr lang="en-US" sz="2400" dirty="0"/>
              <a:t>key vocabulary, make inferences, form sensory images, pose questions, recognize cause-effect relationships, interpret main character traits, interpret diagrams, maps, and charts  </a:t>
            </a:r>
          </a:p>
          <a:p>
            <a:pPr>
              <a:lnSpc>
                <a:spcPct val="80000"/>
              </a:lnSpc>
            </a:pPr>
            <a:r>
              <a:rPr lang="en-US" sz="2400" b="1" dirty="0"/>
              <a:t>Post Reading</a:t>
            </a:r>
          </a:p>
          <a:p>
            <a:pPr>
              <a:lnSpc>
                <a:spcPct val="80000"/>
              </a:lnSpc>
              <a:buFont typeface="Wingdings" pitchFamily="2" charset="2"/>
              <a:buNone/>
            </a:pPr>
            <a:r>
              <a:rPr lang="en-US" sz="2400" dirty="0"/>
              <a:t>Retelling in own words, summarizing the key ideas and information, connecting and comparing information</a:t>
            </a:r>
          </a:p>
        </p:txBody>
      </p:sp>
    </p:spTree>
  </p:cSld>
  <p:clrMapOvr>
    <a:masterClrMapping/>
  </p:clrMapOvr>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Literacy Centers</a:t>
            </a:r>
            <a:endParaRPr lang="en-US" dirty="0"/>
          </a:p>
        </p:txBody>
      </p:sp>
      <p:sp>
        <p:nvSpPr>
          <p:cNvPr id="3" name="Content Placeholder 2"/>
          <p:cNvSpPr>
            <a:spLocks noGrp="1"/>
          </p:cNvSpPr>
          <p:nvPr>
            <p:ph idx="1"/>
          </p:nvPr>
        </p:nvSpPr>
        <p:spPr/>
        <p:txBody>
          <a:bodyPr/>
          <a:lstStyle/>
          <a:p>
            <a:r>
              <a:rPr lang="en-US" i="1" dirty="0" smtClean="0"/>
              <a:t>Options for implementing Literacy Centers:</a:t>
            </a:r>
          </a:p>
          <a:p>
            <a:pPr lvl="1"/>
            <a:r>
              <a:rPr lang="en-US" i="1" dirty="0" smtClean="0"/>
              <a:t>Rotations</a:t>
            </a:r>
          </a:p>
          <a:p>
            <a:pPr lvl="1"/>
            <a:r>
              <a:rPr lang="en-US" i="1" dirty="0" smtClean="0"/>
              <a:t>Stationary (based on needs)</a:t>
            </a:r>
          </a:p>
          <a:p>
            <a:pPr lvl="1"/>
            <a:r>
              <a:rPr lang="en-US" i="1" dirty="0" smtClean="0"/>
              <a:t>Partial Rotations</a:t>
            </a:r>
          </a:p>
          <a:p>
            <a:pPr lvl="1"/>
            <a:r>
              <a:rPr lang="en-US" i="1" dirty="0" smtClean="0"/>
              <a:t>Learning Contracts</a:t>
            </a:r>
          </a:p>
          <a:p>
            <a:pPr lvl="1"/>
            <a:r>
              <a:rPr lang="en-US" i="1" dirty="0" smtClean="0"/>
              <a:t>Flex grouping by readiness, interest or learning profile</a:t>
            </a:r>
            <a:endParaRPr lang="en-US" i="1"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Exit Card/Assessment</a:t>
            </a:r>
            <a:endParaRPr lang="en-US" dirty="0"/>
          </a:p>
        </p:txBody>
      </p:sp>
      <p:sp>
        <p:nvSpPr>
          <p:cNvPr id="3" name="TextBox 2"/>
          <p:cNvSpPr txBox="1"/>
          <p:nvPr/>
        </p:nvSpPr>
        <p:spPr>
          <a:xfrm>
            <a:off x="533400" y="1447800"/>
            <a:ext cx="8153400" cy="2308324"/>
          </a:xfrm>
          <a:prstGeom prst="rect">
            <a:avLst/>
          </a:prstGeom>
          <a:noFill/>
        </p:spPr>
        <p:txBody>
          <a:bodyPr wrap="square" rtlCol="0">
            <a:spAutoFit/>
          </a:bodyPr>
          <a:lstStyle/>
          <a:p>
            <a:endParaRPr lang="en-US" sz="2400" dirty="0" smtClean="0"/>
          </a:p>
          <a:p>
            <a:endParaRPr lang="en-US" sz="2400" dirty="0" smtClean="0"/>
          </a:p>
          <a:p>
            <a:r>
              <a:rPr lang="en-US" sz="2400" dirty="0" smtClean="0"/>
              <a:t>	Please complete the exit card/assessment.</a:t>
            </a:r>
          </a:p>
          <a:p>
            <a:endParaRPr lang="en-US" sz="2400" dirty="0" smtClean="0"/>
          </a:p>
          <a:p>
            <a:r>
              <a:rPr lang="en-US" sz="2400" dirty="0" smtClean="0"/>
              <a:t>	This will count towards the participation portion of your 	grade.</a:t>
            </a:r>
            <a:endParaRPr lang="en-US" sz="2400"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Week 2</a:t>
            </a:r>
            <a:br>
              <a:rPr lang="en-US" dirty="0" smtClean="0"/>
            </a:br>
            <a:endParaRPr lang="en-US" dirty="0"/>
          </a:p>
        </p:txBody>
      </p:sp>
      <p:sp>
        <p:nvSpPr>
          <p:cNvPr id="3" name="Content Placeholder 2"/>
          <p:cNvSpPr>
            <a:spLocks noGrp="1"/>
          </p:cNvSpPr>
          <p:nvPr>
            <p:ph idx="1"/>
          </p:nvPr>
        </p:nvSpPr>
        <p:spPr/>
        <p:txBody>
          <a:bodyPr>
            <a:normAutofit fontScale="92500"/>
          </a:bodyPr>
          <a:lstStyle/>
          <a:p>
            <a:pPr lvl="1">
              <a:buNone/>
            </a:pPr>
            <a:r>
              <a:rPr lang="en-US" sz="4000" dirty="0" smtClean="0"/>
              <a:t>Discussion of Mini-Lessons</a:t>
            </a:r>
          </a:p>
          <a:p>
            <a:pPr lvl="1">
              <a:buNone/>
            </a:pPr>
            <a:r>
              <a:rPr lang="en-US" sz="4000" dirty="0" smtClean="0"/>
              <a:t>	</a:t>
            </a:r>
            <a:r>
              <a:rPr lang="en-US" sz="4000" dirty="0" smtClean="0"/>
              <a:t>-	example of mini-lesson</a:t>
            </a:r>
          </a:p>
          <a:p>
            <a:pPr lvl="1">
              <a:buNone/>
            </a:pPr>
            <a:r>
              <a:rPr lang="en-US" sz="4000" dirty="0" smtClean="0"/>
              <a:t>Reading Comprehension &amp; Strategies</a:t>
            </a:r>
          </a:p>
          <a:p>
            <a:pPr lvl="1">
              <a:buNone/>
            </a:pPr>
            <a:r>
              <a:rPr lang="en-US" sz="4000" dirty="0" smtClean="0"/>
              <a:t>	</a:t>
            </a:r>
            <a:r>
              <a:rPr lang="en-US" sz="4000" dirty="0" smtClean="0"/>
              <a:t>- Scenarios for mini-lesson development (with learning centers)</a:t>
            </a:r>
            <a:endParaRPr lang="en-US" sz="4000" dirty="0" smtClean="0"/>
          </a:p>
          <a:p>
            <a:pPr lvl="1">
              <a:buNone/>
            </a:pPr>
            <a:r>
              <a:rPr lang="en-US" sz="4000" dirty="0" smtClean="0"/>
              <a:t>	</a:t>
            </a:r>
            <a:r>
              <a:rPr lang="en-US" sz="4000" dirty="0" smtClean="0"/>
              <a:t> </a:t>
            </a:r>
            <a:endParaRPr lang="en-US" sz="4000" dirty="0" smtClean="0"/>
          </a:p>
          <a:p>
            <a:pPr lvl="1">
              <a:buNone/>
            </a:pPr>
            <a:r>
              <a:rPr lang="en-US" dirty="0" smtClean="0"/>
              <a:t>	</a:t>
            </a:r>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Rectangle 2"/>
          <p:cNvSpPr>
            <a:spLocks noGrp="1" noChangeArrowheads="1"/>
          </p:cNvSpPr>
          <p:nvPr>
            <p:ph type="title"/>
          </p:nvPr>
        </p:nvSpPr>
        <p:spPr/>
        <p:txBody>
          <a:bodyPr/>
          <a:lstStyle/>
          <a:p>
            <a:r>
              <a:rPr lang="en-US"/>
              <a:t>Knowledge of Variance </a:t>
            </a:r>
          </a:p>
        </p:txBody>
      </p:sp>
      <p:sp>
        <p:nvSpPr>
          <p:cNvPr id="99331" name="Freeform 3"/>
          <p:cNvSpPr>
            <a:spLocks/>
          </p:cNvSpPr>
          <p:nvPr/>
        </p:nvSpPr>
        <p:spPr bwMode="auto">
          <a:xfrm>
            <a:off x="469900" y="1384300"/>
            <a:ext cx="7086600" cy="4884738"/>
          </a:xfrm>
          <a:custGeom>
            <a:avLst/>
            <a:gdLst/>
            <a:ahLst/>
            <a:cxnLst>
              <a:cxn ang="0">
                <a:pos x="91" y="3069"/>
              </a:cxn>
              <a:cxn ang="0">
                <a:pos x="242" y="2978"/>
              </a:cxn>
              <a:cxn ang="0">
                <a:pos x="356" y="2910"/>
              </a:cxn>
              <a:cxn ang="0">
                <a:pos x="545" y="2720"/>
              </a:cxn>
              <a:cxn ang="0">
                <a:pos x="735" y="2425"/>
              </a:cxn>
              <a:cxn ang="0">
                <a:pos x="970" y="1834"/>
              </a:cxn>
              <a:cxn ang="0">
                <a:pos x="1121" y="1440"/>
              </a:cxn>
              <a:cxn ang="0">
                <a:pos x="1167" y="1258"/>
              </a:cxn>
              <a:cxn ang="0">
                <a:pos x="1303" y="1023"/>
              </a:cxn>
              <a:cxn ang="0">
                <a:pos x="1424" y="765"/>
              </a:cxn>
              <a:cxn ang="0">
                <a:pos x="1553" y="523"/>
              </a:cxn>
              <a:cxn ang="0">
                <a:pos x="1697" y="295"/>
              </a:cxn>
              <a:cxn ang="0">
                <a:pos x="1811" y="197"/>
              </a:cxn>
              <a:cxn ang="0">
                <a:pos x="1925" y="159"/>
              </a:cxn>
              <a:cxn ang="0">
                <a:pos x="2114" y="83"/>
              </a:cxn>
              <a:cxn ang="0">
                <a:pos x="2273" y="45"/>
              </a:cxn>
              <a:cxn ang="0">
                <a:pos x="2463" y="0"/>
              </a:cxn>
              <a:cxn ang="0">
                <a:pos x="2561" y="22"/>
              </a:cxn>
              <a:cxn ang="0">
                <a:pos x="2713" y="68"/>
              </a:cxn>
              <a:cxn ang="0">
                <a:pos x="2781" y="128"/>
              </a:cxn>
              <a:cxn ang="0">
                <a:pos x="2925" y="219"/>
              </a:cxn>
              <a:cxn ang="0">
                <a:pos x="3008" y="363"/>
              </a:cxn>
              <a:cxn ang="0">
                <a:pos x="3099" y="477"/>
              </a:cxn>
              <a:cxn ang="0">
                <a:pos x="3289" y="659"/>
              </a:cxn>
              <a:cxn ang="0">
                <a:pos x="3425" y="955"/>
              </a:cxn>
              <a:cxn ang="0">
                <a:pos x="3516" y="1174"/>
              </a:cxn>
              <a:cxn ang="0">
                <a:pos x="3956" y="1978"/>
              </a:cxn>
              <a:cxn ang="0">
                <a:pos x="4130" y="2235"/>
              </a:cxn>
              <a:cxn ang="0">
                <a:pos x="4388" y="2531"/>
              </a:cxn>
              <a:cxn ang="0">
                <a:pos x="4433" y="2508"/>
              </a:cxn>
              <a:cxn ang="0">
                <a:pos x="4274" y="2379"/>
              </a:cxn>
              <a:cxn ang="0">
                <a:pos x="3933" y="1947"/>
              </a:cxn>
              <a:cxn ang="0">
                <a:pos x="3812" y="1735"/>
              </a:cxn>
              <a:cxn ang="0">
                <a:pos x="1432" y="1624"/>
              </a:cxn>
            </a:cxnLst>
            <a:rect l="0" t="0" r="r" b="b"/>
            <a:pathLst>
              <a:path w="4464" h="3077">
                <a:moveTo>
                  <a:pt x="0" y="3077"/>
                </a:moveTo>
                <a:cubicBezTo>
                  <a:pt x="30" y="3074"/>
                  <a:pt x="61" y="3073"/>
                  <a:pt x="91" y="3069"/>
                </a:cubicBezTo>
                <a:cubicBezTo>
                  <a:pt x="124" y="3064"/>
                  <a:pt x="148" y="3034"/>
                  <a:pt x="181" y="3024"/>
                </a:cubicBezTo>
                <a:cubicBezTo>
                  <a:pt x="209" y="2996"/>
                  <a:pt x="191" y="3011"/>
                  <a:pt x="242" y="2978"/>
                </a:cubicBezTo>
                <a:cubicBezTo>
                  <a:pt x="250" y="2973"/>
                  <a:pt x="265" y="2963"/>
                  <a:pt x="265" y="2963"/>
                </a:cubicBezTo>
                <a:cubicBezTo>
                  <a:pt x="306" y="2900"/>
                  <a:pt x="277" y="2919"/>
                  <a:pt x="356" y="2910"/>
                </a:cubicBezTo>
                <a:cubicBezTo>
                  <a:pt x="404" y="2893"/>
                  <a:pt x="426" y="2854"/>
                  <a:pt x="462" y="2819"/>
                </a:cubicBezTo>
                <a:cubicBezTo>
                  <a:pt x="488" y="2793"/>
                  <a:pt x="532" y="2755"/>
                  <a:pt x="545" y="2720"/>
                </a:cubicBezTo>
                <a:cubicBezTo>
                  <a:pt x="560" y="2678"/>
                  <a:pt x="584" y="2646"/>
                  <a:pt x="621" y="2622"/>
                </a:cubicBezTo>
                <a:cubicBezTo>
                  <a:pt x="646" y="2551"/>
                  <a:pt x="702" y="2493"/>
                  <a:pt x="735" y="2425"/>
                </a:cubicBezTo>
                <a:cubicBezTo>
                  <a:pt x="754" y="2387"/>
                  <a:pt x="732" y="2369"/>
                  <a:pt x="773" y="2341"/>
                </a:cubicBezTo>
                <a:cubicBezTo>
                  <a:pt x="875" y="2187"/>
                  <a:pt x="915" y="2008"/>
                  <a:pt x="970" y="1834"/>
                </a:cubicBezTo>
                <a:cubicBezTo>
                  <a:pt x="996" y="1751"/>
                  <a:pt x="1036" y="1672"/>
                  <a:pt x="1068" y="1591"/>
                </a:cubicBezTo>
                <a:cubicBezTo>
                  <a:pt x="1088" y="1541"/>
                  <a:pt x="1097" y="1489"/>
                  <a:pt x="1121" y="1440"/>
                </a:cubicBezTo>
                <a:cubicBezTo>
                  <a:pt x="1129" y="1404"/>
                  <a:pt x="1135" y="1381"/>
                  <a:pt x="1152" y="1349"/>
                </a:cubicBezTo>
                <a:cubicBezTo>
                  <a:pt x="1153" y="1343"/>
                  <a:pt x="1158" y="1275"/>
                  <a:pt x="1167" y="1258"/>
                </a:cubicBezTo>
                <a:cubicBezTo>
                  <a:pt x="1186" y="1224"/>
                  <a:pt x="1218" y="1197"/>
                  <a:pt x="1235" y="1159"/>
                </a:cubicBezTo>
                <a:cubicBezTo>
                  <a:pt x="1256" y="1110"/>
                  <a:pt x="1275" y="1068"/>
                  <a:pt x="1303" y="1023"/>
                </a:cubicBezTo>
                <a:cubicBezTo>
                  <a:pt x="1325" y="988"/>
                  <a:pt x="1313" y="998"/>
                  <a:pt x="1326" y="962"/>
                </a:cubicBezTo>
                <a:cubicBezTo>
                  <a:pt x="1351" y="893"/>
                  <a:pt x="1380" y="825"/>
                  <a:pt x="1424" y="765"/>
                </a:cubicBezTo>
                <a:cubicBezTo>
                  <a:pt x="1438" y="727"/>
                  <a:pt x="1454" y="688"/>
                  <a:pt x="1470" y="651"/>
                </a:cubicBezTo>
                <a:cubicBezTo>
                  <a:pt x="1491" y="605"/>
                  <a:pt x="1529" y="568"/>
                  <a:pt x="1553" y="523"/>
                </a:cubicBezTo>
                <a:cubicBezTo>
                  <a:pt x="1609" y="417"/>
                  <a:pt x="1574" y="458"/>
                  <a:pt x="1621" y="409"/>
                </a:cubicBezTo>
                <a:cubicBezTo>
                  <a:pt x="1641" y="363"/>
                  <a:pt x="1665" y="333"/>
                  <a:pt x="1697" y="295"/>
                </a:cubicBezTo>
                <a:cubicBezTo>
                  <a:pt x="1703" y="288"/>
                  <a:pt x="1720" y="256"/>
                  <a:pt x="1728" y="250"/>
                </a:cubicBezTo>
                <a:cubicBezTo>
                  <a:pt x="1753" y="230"/>
                  <a:pt x="1784" y="214"/>
                  <a:pt x="1811" y="197"/>
                </a:cubicBezTo>
                <a:cubicBezTo>
                  <a:pt x="1822" y="190"/>
                  <a:pt x="1830" y="179"/>
                  <a:pt x="1841" y="174"/>
                </a:cubicBezTo>
                <a:cubicBezTo>
                  <a:pt x="1851" y="169"/>
                  <a:pt x="1918" y="160"/>
                  <a:pt x="1925" y="159"/>
                </a:cubicBezTo>
                <a:cubicBezTo>
                  <a:pt x="1952" y="149"/>
                  <a:pt x="1966" y="132"/>
                  <a:pt x="1993" y="121"/>
                </a:cubicBezTo>
                <a:cubicBezTo>
                  <a:pt x="2035" y="103"/>
                  <a:pt x="2071" y="95"/>
                  <a:pt x="2114" y="83"/>
                </a:cubicBezTo>
                <a:cubicBezTo>
                  <a:pt x="2175" y="43"/>
                  <a:pt x="2103" y="85"/>
                  <a:pt x="2251" y="60"/>
                </a:cubicBezTo>
                <a:cubicBezTo>
                  <a:pt x="2260" y="59"/>
                  <a:pt x="2265" y="48"/>
                  <a:pt x="2273" y="45"/>
                </a:cubicBezTo>
                <a:cubicBezTo>
                  <a:pt x="2281" y="43"/>
                  <a:pt x="2371" y="31"/>
                  <a:pt x="2379" y="30"/>
                </a:cubicBezTo>
                <a:cubicBezTo>
                  <a:pt x="2406" y="12"/>
                  <a:pt x="2431" y="7"/>
                  <a:pt x="2463" y="0"/>
                </a:cubicBezTo>
                <a:cubicBezTo>
                  <a:pt x="2488" y="2"/>
                  <a:pt x="2514" y="1"/>
                  <a:pt x="2539" y="7"/>
                </a:cubicBezTo>
                <a:cubicBezTo>
                  <a:pt x="2548" y="9"/>
                  <a:pt x="2553" y="18"/>
                  <a:pt x="2561" y="22"/>
                </a:cubicBezTo>
                <a:cubicBezTo>
                  <a:pt x="2584" y="34"/>
                  <a:pt x="2614" y="34"/>
                  <a:pt x="2637" y="37"/>
                </a:cubicBezTo>
                <a:cubicBezTo>
                  <a:pt x="2663" y="55"/>
                  <a:pt x="2683" y="60"/>
                  <a:pt x="2713" y="68"/>
                </a:cubicBezTo>
                <a:cubicBezTo>
                  <a:pt x="2728" y="78"/>
                  <a:pt x="2754" y="94"/>
                  <a:pt x="2766" y="106"/>
                </a:cubicBezTo>
                <a:cubicBezTo>
                  <a:pt x="2772" y="112"/>
                  <a:pt x="2773" y="124"/>
                  <a:pt x="2781" y="128"/>
                </a:cubicBezTo>
                <a:cubicBezTo>
                  <a:pt x="2792" y="134"/>
                  <a:pt x="2806" y="133"/>
                  <a:pt x="2819" y="136"/>
                </a:cubicBezTo>
                <a:cubicBezTo>
                  <a:pt x="2848" y="174"/>
                  <a:pt x="2883" y="198"/>
                  <a:pt x="2925" y="219"/>
                </a:cubicBezTo>
                <a:cubicBezTo>
                  <a:pt x="2938" y="233"/>
                  <a:pt x="2963" y="259"/>
                  <a:pt x="2971" y="272"/>
                </a:cubicBezTo>
                <a:cubicBezTo>
                  <a:pt x="2988" y="299"/>
                  <a:pt x="2992" y="336"/>
                  <a:pt x="3008" y="363"/>
                </a:cubicBezTo>
                <a:cubicBezTo>
                  <a:pt x="3025" y="393"/>
                  <a:pt x="3062" y="425"/>
                  <a:pt x="3084" y="447"/>
                </a:cubicBezTo>
                <a:cubicBezTo>
                  <a:pt x="3092" y="455"/>
                  <a:pt x="3092" y="468"/>
                  <a:pt x="3099" y="477"/>
                </a:cubicBezTo>
                <a:cubicBezTo>
                  <a:pt x="3123" y="510"/>
                  <a:pt x="3140" y="532"/>
                  <a:pt x="3175" y="553"/>
                </a:cubicBezTo>
                <a:cubicBezTo>
                  <a:pt x="3208" y="595"/>
                  <a:pt x="3247" y="627"/>
                  <a:pt x="3289" y="659"/>
                </a:cubicBezTo>
                <a:cubicBezTo>
                  <a:pt x="3334" y="731"/>
                  <a:pt x="3352" y="809"/>
                  <a:pt x="3387" y="886"/>
                </a:cubicBezTo>
                <a:cubicBezTo>
                  <a:pt x="3398" y="910"/>
                  <a:pt x="3414" y="931"/>
                  <a:pt x="3425" y="955"/>
                </a:cubicBezTo>
                <a:cubicBezTo>
                  <a:pt x="3433" y="992"/>
                  <a:pt x="3431" y="1034"/>
                  <a:pt x="3448" y="1068"/>
                </a:cubicBezTo>
                <a:cubicBezTo>
                  <a:pt x="3467" y="1106"/>
                  <a:pt x="3498" y="1137"/>
                  <a:pt x="3516" y="1174"/>
                </a:cubicBezTo>
                <a:cubicBezTo>
                  <a:pt x="3589" y="1320"/>
                  <a:pt x="3690" y="1452"/>
                  <a:pt x="3774" y="1591"/>
                </a:cubicBezTo>
                <a:cubicBezTo>
                  <a:pt x="3811" y="1723"/>
                  <a:pt x="3900" y="1852"/>
                  <a:pt x="3956" y="1978"/>
                </a:cubicBezTo>
                <a:cubicBezTo>
                  <a:pt x="3976" y="2023"/>
                  <a:pt x="4017" y="2055"/>
                  <a:pt x="4039" y="2099"/>
                </a:cubicBezTo>
                <a:cubicBezTo>
                  <a:pt x="4061" y="2144"/>
                  <a:pt x="4087" y="2207"/>
                  <a:pt x="4130" y="2235"/>
                </a:cubicBezTo>
                <a:cubicBezTo>
                  <a:pt x="4155" y="2298"/>
                  <a:pt x="4197" y="2330"/>
                  <a:pt x="4236" y="2387"/>
                </a:cubicBezTo>
                <a:cubicBezTo>
                  <a:pt x="4279" y="2450"/>
                  <a:pt x="4319" y="2498"/>
                  <a:pt x="4388" y="2531"/>
                </a:cubicBezTo>
                <a:cubicBezTo>
                  <a:pt x="4411" y="2528"/>
                  <a:pt x="4436" y="2533"/>
                  <a:pt x="4456" y="2523"/>
                </a:cubicBezTo>
                <a:cubicBezTo>
                  <a:pt x="4464" y="2519"/>
                  <a:pt x="4441" y="2512"/>
                  <a:pt x="4433" y="2508"/>
                </a:cubicBezTo>
                <a:cubicBezTo>
                  <a:pt x="4421" y="2502"/>
                  <a:pt x="4407" y="2500"/>
                  <a:pt x="4395" y="2493"/>
                </a:cubicBezTo>
                <a:cubicBezTo>
                  <a:pt x="4358" y="2471"/>
                  <a:pt x="4289" y="2395"/>
                  <a:pt x="4274" y="2379"/>
                </a:cubicBezTo>
                <a:cubicBezTo>
                  <a:pt x="4256" y="2361"/>
                  <a:pt x="4245" y="2338"/>
                  <a:pt x="4229" y="2319"/>
                </a:cubicBezTo>
                <a:cubicBezTo>
                  <a:pt x="4125" y="2200"/>
                  <a:pt x="4025" y="2077"/>
                  <a:pt x="3933" y="1947"/>
                </a:cubicBezTo>
                <a:cubicBezTo>
                  <a:pt x="3900" y="1901"/>
                  <a:pt x="3875" y="1854"/>
                  <a:pt x="3850" y="1803"/>
                </a:cubicBezTo>
                <a:cubicBezTo>
                  <a:pt x="3839" y="1780"/>
                  <a:pt x="3812" y="1735"/>
                  <a:pt x="3812" y="1735"/>
                </a:cubicBezTo>
                <a:lnTo>
                  <a:pt x="1000" y="1432"/>
                </a:lnTo>
                <a:lnTo>
                  <a:pt x="1432" y="1624"/>
                </a:lnTo>
                <a:lnTo>
                  <a:pt x="1192" y="1432"/>
                </a:lnTo>
              </a:path>
            </a:pathLst>
          </a:custGeom>
          <a:noFill/>
          <a:ln w="9525" cap="flat" cmpd="sng">
            <a:noFill/>
            <a:prstDash val="solid"/>
            <a:round/>
            <a:headEnd/>
            <a:tailEnd/>
          </a:ln>
          <a:effectLst/>
        </p:spPr>
        <p:txBody>
          <a:bodyPr anchor="ctr"/>
          <a:lstStyle/>
          <a:p>
            <a:endParaRPr lang="en-US"/>
          </a:p>
        </p:txBody>
      </p:sp>
      <p:sp>
        <p:nvSpPr>
          <p:cNvPr id="99332" name="Freeform 4"/>
          <p:cNvSpPr>
            <a:spLocks/>
          </p:cNvSpPr>
          <p:nvPr/>
        </p:nvSpPr>
        <p:spPr bwMode="auto">
          <a:xfrm>
            <a:off x="300038" y="4267200"/>
            <a:ext cx="1516062" cy="2146300"/>
          </a:xfrm>
          <a:custGeom>
            <a:avLst/>
            <a:gdLst/>
            <a:ahLst/>
            <a:cxnLst>
              <a:cxn ang="0">
                <a:pos x="0" y="1352"/>
              </a:cxn>
              <a:cxn ang="0">
                <a:pos x="198" y="1344"/>
              </a:cxn>
              <a:cxn ang="0">
                <a:pos x="243" y="1321"/>
              </a:cxn>
              <a:cxn ang="0">
                <a:pos x="349" y="1291"/>
              </a:cxn>
              <a:cxn ang="0">
                <a:pos x="402" y="1238"/>
              </a:cxn>
              <a:cxn ang="0">
                <a:pos x="486" y="1162"/>
              </a:cxn>
              <a:cxn ang="0">
                <a:pos x="622" y="1041"/>
              </a:cxn>
              <a:cxn ang="0">
                <a:pos x="667" y="1011"/>
              </a:cxn>
              <a:cxn ang="0">
                <a:pos x="683" y="988"/>
              </a:cxn>
              <a:cxn ang="0">
                <a:pos x="751" y="927"/>
              </a:cxn>
              <a:cxn ang="0">
                <a:pos x="804" y="851"/>
              </a:cxn>
              <a:cxn ang="0">
                <a:pos x="849" y="753"/>
              </a:cxn>
              <a:cxn ang="0">
                <a:pos x="895" y="662"/>
              </a:cxn>
              <a:cxn ang="0">
                <a:pos x="902" y="639"/>
              </a:cxn>
              <a:cxn ang="0">
                <a:pos x="918" y="624"/>
              </a:cxn>
              <a:cxn ang="0">
                <a:pos x="955" y="548"/>
              </a:cxn>
              <a:cxn ang="0">
                <a:pos x="435" y="0"/>
              </a:cxn>
            </a:cxnLst>
            <a:rect l="0" t="0" r="r" b="b"/>
            <a:pathLst>
              <a:path w="955" h="1352">
                <a:moveTo>
                  <a:pt x="0" y="1352"/>
                </a:moveTo>
                <a:cubicBezTo>
                  <a:pt x="66" y="1349"/>
                  <a:pt x="132" y="1349"/>
                  <a:pt x="198" y="1344"/>
                </a:cubicBezTo>
                <a:cubicBezTo>
                  <a:pt x="217" y="1343"/>
                  <a:pt x="227" y="1329"/>
                  <a:pt x="243" y="1321"/>
                </a:cubicBezTo>
                <a:cubicBezTo>
                  <a:pt x="276" y="1305"/>
                  <a:pt x="315" y="1303"/>
                  <a:pt x="349" y="1291"/>
                </a:cubicBezTo>
                <a:cubicBezTo>
                  <a:pt x="383" y="1238"/>
                  <a:pt x="361" y="1250"/>
                  <a:pt x="402" y="1238"/>
                </a:cubicBezTo>
                <a:cubicBezTo>
                  <a:pt x="435" y="1217"/>
                  <a:pt x="452" y="1184"/>
                  <a:pt x="486" y="1162"/>
                </a:cubicBezTo>
                <a:cubicBezTo>
                  <a:pt x="517" y="1114"/>
                  <a:pt x="566" y="1058"/>
                  <a:pt x="622" y="1041"/>
                </a:cubicBezTo>
                <a:cubicBezTo>
                  <a:pt x="659" y="984"/>
                  <a:pt x="610" y="1048"/>
                  <a:pt x="667" y="1011"/>
                </a:cubicBezTo>
                <a:cubicBezTo>
                  <a:pt x="675" y="1006"/>
                  <a:pt x="676" y="995"/>
                  <a:pt x="683" y="988"/>
                </a:cubicBezTo>
                <a:cubicBezTo>
                  <a:pt x="705" y="966"/>
                  <a:pt x="729" y="949"/>
                  <a:pt x="751" y="927"/>
                </a:cubicBezTo>
                <a:cubicBezTo>
                  <a:pt x="760" y="897"/>
                  <a:pt x="783" y="874"/>
                  <a:pt x="804" y="851"/>
                </a:cubicBezTo>
                <a:cubicBezTo>
                  <a:pt x="816" y="814"/>
                  <a:pt x="827" y="786"/>
                  <a:pt x="849" y="753"/>
                </a:cubicBezTo>
                <a:cubicBezTo>
                  <a:pt x="858" y="711"/>
                  <a:pt x="869" y="696"/>
                  <a:pt x="895" y="662"/>
                </a:cubicBezTo>
                <a:cubicBezTo>
                  <a:pt x="897" y="654"/>
                  <a:pt x="898" y="646"/>
                  <a:pt x="902" y="639"/>
                </a:cubicBezTo>
                <a:cubicBezTo>
                  <a:pt x="906" y="633"/>
                  <a:pt x="915" y="631"/>
                  <a:pt x="918" y="624"/>
                </a:cubicBezTo>
                <a:cubicBezTo>
                  <a:pt x="939" y="575"/>
                  <a:pt x="913" y="596"/>
                  <a:pt x="955" y="548"/>
                </a:cubicBezTo>
                <a:lnTo>
                  <a:pt x="435" y="0"/>
                </a:lnTo>
              </a:path>
            </a:pathLst>
          </a:custGeom>
          <a:noFill/>
          <a:ln w="9525" cap="flat" cmpd="sng">
            <a:noFill/>
            <a:prstDash val="solid"/>
            <a:round/>
            <a:headEnd/>
            <a:tailEnd/>
          </a:ln>
          <a:effectLst/>
        </p:spPr>
        <p:txBody>
          <a:bodyPr anchor="ctr"/>
          <a:lstStyle/>
          <a:p>
            <a:endParaRPr lang="en-US"/>
          </a:p>
        </p:txBody>
      </p:sp>
      <p:sp>
        <p:nvSpPr>
          <p:cNvPr id="99333" name="Freeform 5"/>
          <p:cNvSpPr>
            <a:spLocks/>
          </p:cNvSpPr>
          <p:nvPr/>
        </p:nvSpPr>
        <p:spPr bwMode="auto">
          <a:xfrm>
            <a:off x="215900" y="1209675"/>
            <a:ext cx="4006850" cy="5227638"/>
          </a:xfrm>
          <a:custGeom>
            <a:avLst/>
            <a:gdLst/>
            <a:ahLst/>
            <a:cxnLst>
              <a:cxn ang="0">
                <a:pos x="0" y="3293"/>
              </a:cxn>
              <a:cxn ang="0">
                <a:pos x="516" y="3270"/>
              </a:cxn>
              <a:cxn ang="0">
                <a:pos x="607" y="3240"/>
              </a:cxn>
              <a:cxn ang="0">
                <a:pos x="667" y="3202"/>
              </a:cxn>
              <a:cxn ang="0">
                <a:pos x="720" y="3134"/>
              </a:cxn>
              <a:cxn ang="0">
                <a:pos x="751" y="3065"/>
              </a:cxn>
              <a:cxn ang="0">
                <a:pos x="789" y="3020"/>
              </a:cxn>
              <a:cxn ang="0">
                <a:pos x="872" y="2883"/>
              </a:cxn>
              <a:cxn ang="0">
                <a:pos x="948" y="2717"/>
              </a:cxn>
              <a:cxn ang="0">
                <a:pos x="993" y="2459"/>
              </a:cxn>
              <a:cxn ang="0">
                <a:pos x="1024" y="2323"/>
              </a:cxn>
              <a:cxn ang="0">
                <a:pos x="1031" y="2209"/>
              </a:cxn>
              <a:cxn ang="0">
                <a:pos x="1077" y="2080"/>
              </a:cxn>
              <a:cxn ang="0">
                <a:pos x="1130" y="1913"/>
              </a:cxn>
              <a:cxn ang="0">
                <a:pos x="1198" y="1754"/>
              </a:cxn>
              <a:cxn ang="0">
                <a:pos x="1228" y="1678"/>
              </a:cxn>
              <a:cxn ang="0">
                <a:pos x="1243" y="1504"/>
              </a:cxn>
              <a:cxn ang="0">
                <a:pos x="1281" y="1413"/>
              </a:cxn>
              <a:cxn ang="0">
                <a:pos x="1395" y="1155"/>
              </a:cxn>
              <a:cxn ang="0">
                <a:pos x="1456" y="1027"/>
              </a:cxn>
              <a:cxn ang="0">
                <a:pos x="1524" y="928"/>
              </a:cxn>
              <a:cxn ang="0">
                <a:pos x="1584" y="761"/>
              </a:cxn>
              <a:cxn ang="0">
                <a:pos x="1630" y="670"/>
              </a:cxn>
              <a:cxn ang="0">
                <a:pos x="1713" y="504"/>
              </a:cxn>
              <a:cxn ang="0">
                <a:pos x="1781" y="405"/>
              </a:cxn>
              <a:cxn ang="0">
                <a:pos x="1835" y="375"/>
              </a:cxn>
              <a:cxn ang="0">
                <a:pos x="1880" y="345"/>
              </a:cxn>
              <a:cxn ang="0">
                <a:pos x="1941" y="322"/>
              </a:cxn>
              <a:cxn ang="0">
                <a:pos x="2032" y="254"/>
              </a:cxn>
              <a:cxn ang="0">
                <a:pos x="2069" y="208"/>
              </a:cxn>
              <a:cxn ang="0">
                <a:pos x="2115" y="170"/>
              </a:cxn>
              <a:cxn ang="0">
                <a:pos x="2289" y="34"/>
              </a:cxn>
              <a:cxn ang="0">
                <a:pos x="2448" y="19"/>
              </a:cxn>
              <a:cxn ang="0">
                <a:pos x="2524" y="3"/>
              </a:cxn>
              <a:cxn ang="0">
                <a:pos x="584" y="1110"/>
              </a:cxn>
            </a:cxnLst>
            <a:rect l="0" t="0" r="r" b="b"/>
            <a:pathLst>
              <a:path w="2524" h="3293">
                <a:moveTo>
                  <a:pt x="0" y="3293"/>
                </a:moveTo>
                <a:cubicBezTo>
                  <a:pt x="179" y="3284"/>
                  <a:pt x="332" y="3275"/>
                  <a:pt x="516" y="3270"/>
                </a:cubicBezTo>
                <a:cubicBezTo>
                  <a:pt x="554" y="3263"/>
                  <a:pt x="572" y="3251"/>
                  <a:pt x="607" y="3240"/>
                </a:cubicBezTo>
                <a:cubicBezTo>
                  <a:pt x="629" y="3225"/>
                  <a:pt x="641" y="3210"/>
                  <a:pt x="667" y="3202"/>
                </a:cubicBezTo>
                <a:cubicBezTo>
                  <a:pt x="683" y="3178"/>
                  <a:pt x="704" y="3158"/>
                  <a:pt x="720" y="3134"/>
                </a:cubicBezTo>
                <a:cubicBezTo>
                  <a:pt x="733" y="3114"/>
                  <a:pt x="738" y="3085"/>
                  <a:pt x="751" y="3065"/>
                </a:cubicBezTo>
                <a:cubicBezTo>
                  <a:pt x="762" y="3049"/>
                  <a:pt x="778" y="3036"/>
                  <a:pt x="789" y="3020"/>
                </a:cubicBezTo>
                <a:cubicBezTo>
                  <a:pt x="801" y="2980"/>
                  <a:pt x="843" y="2914"/>
                  <a:pt x="872" y="2883"/>
                </a:cubicBezTo>
                <a:cubicBezTo>
                  <a:pt x="893" y="2826"/>
                  <a:pt x="914" y="2767"/>
                  <a:pt x="948" y="2717"/>
                </a:cubicBezTo>
                <a:cubicBezTo>
                  <a:pt x="957" y="2629"/>
                  <a:pt x="976" y="2545"/>
                  <a:pt x="993" y="2459"/>
                </a:cubicBezTo>
                <a:cubicBezTo>
                  <a:pt x="1002" y="2414"/>
                  <a:pt x="1008" y="2366"/>
                  <a:pt x="1024" y="2323"/>
                </a:cubicBezTo>
                <a:cubicBezTo>
                  <a:pt x="1026" y="2285"/>
                  <a:pt x="1027" y="2247"/>
                  <a:pt x="1031" y="2209"/>
                </a:cubicBezTo>
                <a:cubicBezTo>
                  <a:pt x="1036" y="2166"/>
                  <a:pt x="1066" y="2122"/>
                  <a:pt x="1077" y="2080"/>
                </a:cubicBezTo>
                <a:cubicBezTo>
                  <a:pt x="1093" y="2022"/>
                  <a:pt x="1106" y="1968"/>
                  <a:pt x="1130" y="1913"/>
                </a:cubicBezTo>
                <a:cubicBezTo>
                  <a:pt x="1154" y="1858"/>
                  <a:pt x="1161" y="1803"/>
                  <a:pt x="1198" y="1754"/>
                </a:cubicBezTo>
                <a:cubicBezTo>
                  <a:pt x="1206" y="1720"/>
                  <a:pt x="1220" y="1712"/>
                  <a:pt x="1228" y="1678"/>
                </a:cubicBezTo>
                <a:cubicBezTo>
                  <a:pt x="1233" y="1620"/>
                  <a:pt x="1236" y="1562"/>
                  <a:pt x="1243" y="1504"/>
                </a:cubicBezTo>
                <a:cubicBezTo>
                  <a:pt x="1247" y="1471"/>
                  <a:pt x="1281" y="1413"/>
                  <a:pt x="1281" y="1413"/>
                </a:cubicBezTo>
                <a:cubicBezTo>
                  <a:pt x="1298" y="1332"/>
                  <a:pt x="1337" y="1216"/>
                  <a:pt x="1395" y="1155"/>
                </a:cubicBezTo>
                <a:cubicBezTo>
                  <a:pt x="1411" y="1110"/>
                  <a:pt x="1436" y="1071"/>
                  <a:pt x="1456" y="1027"/>
                </a:cubicBezTo>
                <a:cubicBezTo>
                  <a:pt x="1475" y="986"/>
                  <a:pt x="1486" y="953"/>
                  <a:pt x="1524" y="928"/>
                </a:cubicBezTo>
                <a:cubicBezTo>
                  <a:pt x="1541" y="872"/>
                  <a:pt x="1559" y="814"/>
                  <a:pt x="1584" y="761"/>
                </a:cubicBezTo>
                <a:cubicBezTo>
                  <a:pt x="1599" y="730"/>
                  <a:pt x="1620" y="702"/>
                  <a:pt x="1630" y="670"/>
                </a:cubicBezTo>
                <a:cubicBezTo>
                  <a:pt x="1648" y="614"/>
                  <a:pt x="1671" y="546"/>
                  <a:pt x="1713" y="504"/>
                </a:cubicBezTo>
                <a:cubicBezTo>
                  <a:pt x="1728" y="472"/>
                  <a:pt x="1753" y="428"/>
                  <a:pt x="1781" y="405"/>
                </a:cubicBezTo>
                <a:cubicBezTo>
                  <a:pt x="1797" y="392"/>
                  <a:pt x="1819" y="388"/>
                  <a:pt x="1835" y="375"/>
                </a:cubicBezTo>
                <a:cubicBezTo>
                  <a:pt x="1873" y="343"/>
                  <a:pt x="1839" y="357"/>
                  <a:pt x="1880" y="345"/>
                </a:cubicBezTo>
                <a:cubicBezTo>
                  <a:pt x="1953" y="294"/>
                  <a:pt x="1840" y="368"/>
                  <a:pt x="1941" y="322"/>
                </a:cubicBezTo>
                <a:cubicBezTo>
                  <a:pt x="1971" y="308"/>
                  <a:pt x="2006" y="275"/>
                  <a:pt x="2032" y="254"/>
                </a:cubicBezTo>
                <a:cubicBezTo>
                  <a:pt x="2047" y="242"/>
                  <a:pt x="2057" y="222"/>
                  <a:pt x="2069" y="208"/>
                </a:cubicBezTo>
                <a:cubicBezTo>
                  <a:pt x="2083" y="192"/>
                  <a:pt x="2099" y="184"/>
                  <a:pt x="2115" y="170"/>
                </a:cubicBezTo>
                <a:cubicBezTo>
                  <a:pt x="2173" y="117"/>
                  <a:pt x="2215" y="70"/>
                  <a:pt x="2289" y="34"/>
                </a:cubicBezTo>
                <a:cubicBezTo>
                  <a:pt x="2337" y="10"/>
                  <a:pt x="2395" y="22"/>
                  <a:pt x="2448" y="19"/>
                </a:cubicBezTo>
                <a:cubicBezTo>
                  <a:pt x="2503" y="0"/>
                  <a:pt x="2478" y="3"/>
                  <a:pt x="2524" y="3"/>
                </a:cubicBezTo>
                <a:lnTo>
                  <a:pt x="584" y="1110"/>
                </a:lnTo>
              </a:path>
            </a:pathLst>
          </a:custGeom>
          <a:noFill/>
          <a:ln w="9525" cap="flat" cmpd="sng">
            <a:noFill/>
            <a:prstDash val="solid"/>
            <a:round/>
            <a:headEnd/>
            <a:tailEnd/>
          </a:ln>
          <a:effectLst/>
        </p:spPr>
        <p:txBody>
          <a:bodyPr anchor="ctr"/>
          <a:lstStyle/>
          <a:p>
            <a:endParaRPr lang="en-US"/>
          </a:p>
        </p:txBody>
      </p:sp>
      <p:sp>
        <p:nvSpPr>
          <p:cNvPr id="99334" name="Freeform 6"/>
          <p:cNvSpPr>
            <a:spLocks/>
          </p:cNvSpPr>
          <p:nvPr/>
        </p:nvSpPr>
        <p:spPr bwMode="auto">
          <a:xfrm>
            <a:off x="481013" y="1362075"/>
            <a:ext cx="7916862" cy="5113338"/>
          </a:xfrm>
          <a:custGeom>
            <a:avLst/>
            <a:gdLst/>
            <a:ahLst/>
            <a:cxnLst>
              <a:cxn ang="0">
                <a:pos x="0" y="3212"/>
              </a:cxn>
              <a:cxn ang="0">
                <a:pos x="538" y="3204"/>
              </a:cxn>
              <a:cxn ang="0">
                <a:pos x="599" y="3182"/>
              </a:cxn>
              <a:cxn ang="0">
                <a:pos x="675" y="3129"/>
              </a:cxn>
              <a:cxn ang="0">
                <a:pos x="841" y="2901"/>
              </a:cxn>
              <a:cxn ang="0">
                <a:pos x="887" y="2772"/>
              </a:cxn>
              <a:cxn ang="0">
                <a:pos x="985" y="2462"/>
              </a:cxn>
              <a:cxn ang="0">
                <a:pos x="1023" y="2310"/>
              </a:cxn>
              <a:cxn ang="0">
                <a:pos x="1054" y="2204"/>
              </a:cxn>
              <a:cxn ang="0">
                <a:pos x="1076" y="2083"/>
              </a:cxn>
              <a:cxn ang="0">
                <a:pos x="1092" y="2052"/>
              </a:cxn>
              <a:cxn ang="0">
                <a:pos x="1137" y="1908"/>
              </a:cxn>
              <a:cxn ang="0">
                <a:pos x="1243" y="1438"/>
              </a:cxn>
              <a:cxn ang="0">
                <a:pos x="1319" y="1188"/>
              </a:cxn>
              <a:cxn ang="0">
                <a:pos x="1349" y="1052"/>
              </a:cxn>
              <a:cxn ang="0">
                <a:pos x="1554" y="688"/>
              </a:cxn>
              <a:cxn ang="0">
                <a:pos x="1645" y="544"/>
              </a:cxn>
              <a:cxn ang="0">
                <a:pos x="1690" y="476"/>
              </a:cxn>
              <a:cxn ang="0">
                <a:pos x="1705" y="453"/>
              </a:cxn>
              <a:cxn ang="0">
                <a:pos x="1736" y="294"/>
              </a:cxn>
              <a:cxn ang="0">
                <a:pos x="1758" y="271"/>
              </a:cxn>
              <a:cxn ang="0">
                <a:pos x="1796" y="203"/>
              </a:cxn>
              <a:cxn ang="0">
                <a:pos x="1812" y="180"/>
              </a:cxn>
              <a:cxn ang="0">
                <a:pos x="1842" y="105"/>
              </a:cxn>
              <a:cxn ang="0">
                <a:pos x="2046" y="29"/>
              </a:cxn>
              <a:cxn ang="0">
                <a:pos x="2190" y="29"/>
              </a:cxn>
              <a:cxn ang="0">
                <a:pos x="2206" y="59"/>
              </a:cxn>
              <a:cxn ang="0">
                <a:pos x="2228" y="74"/>
              </a:cxn>
              <a:cxn ang="0">
                <a:pos x="2236" y="97"/>
              </a:cxn>
              <a:cxn ang="0">
                <a:pos x="2319" y="120"/>
              </a:cxn>
              <a:cxn ang="0">
                <a:pos x="2539" y="271"/>
              </a:cxn>
              <a:cxn ang="0">
                <a:pos x="2744" y="514"/>
              </a:cxn>
              <a:cxn ang="0">
                <a:pos x="2789" y="620"/>
              </a:cxn>
              <a:cxn ang="0">
                <a:pos x="2835" y="703"/>
              </a:cxn>
              <a:cxn ang="0">
                <a:pos x="2979" y="862"/>
              </a:cxn>
              <a:cxn ang="0">
                <a:pos x="3206" y="1401"/>
              </a:cxn>
              <a:cxn ang="0">
                <a:pos x="3221" y="1499"/>
              </a:cxn>
              <a:cxn ang="0">
                <a:pos x="3358" y="1726"/>
              </a:cxn>
              <a:cxn ang="0">
                <a:pos x="3456" y="1916"/>
              </a:cxn>
              <a:cxn ang="0">
                <a:pos x="3570" y="2136"/>
              </a:cxn>
              <a:cxn ang="0">
                <a:pos x="3850" y="2386"/>
              </a:cxn>
              <a:cxn ang="0">
                <a:pos x="3918" y="2697"/>
              </a:cxn>
              <a:cxn ang="0">
                <a:pos x="4146" y="2878"/>
              </a:cxn>
              <a:cxn ang="0">
                <a:pos x="4714" y="3136"/>
              </a:cxn>
              <a:cxn ang="0">
                <a:pos x="4934" y="3129"/>
              </a:cxn>
              <a:cxn ang="0">
                <a:pos x="4987" y="3106"/>
              </a:cxn>
              <a:cxn ang="0">
                <a:pos x="2769" y="1782"/>
              </a:cxn>
            </a:cxnLst>
            <a:rect l="0" t="0" r="r" b="b"/>
            <a:pathLst>
              <a:path w="4987" h="3221">
                <a:moveTo>
                  <a:pt x="0" y="3212"/>
                </a:moveTo>
                <a:cubicBezTo>
                  <a:pt x="179" y="3206"/>
                  <a:pt x="361" y="3221"/>
                  <a:pt x="538" y="3204"/>
                </a:cubicBezTo>
                <a:cubicBezTo>
                  <a:pt x="595" y="3167"/>
                  <a:pt x="519" y="3212"/>
                  <a:pt x="599" y="3182"/>
                </a:cubicBezTo>
                <a:cubicBezTo>
                  <a:pt x="625" y="3172"/>
                  <a:pt x="646" y="3143"/>
                  <a:pt x="675" y="3129"/>
                </a:cubicBezTo>
                <a:cubicBezTo>
                  <a:pt x="751" y="3047"/>
                  <a:pt x="785" y="2997"/>
                  <a:pt x="841" y="2901"/>
                </a:cubicBezTo>
                <a:cubicBezTo>
                  <a:pt x="853" y="2857"/>
                  <a:pt x="867" y="2813"/>
                  <a:pt x="887" y="2772"/>
                </a:cubicBezTo>
                <a:cubicBezTo>
                  <a:pt x="905" y="2675"/>
                  <a:pt x="931" y="2541"/>
                  <a:pt x="985" y="2462"/>
                </a:cubicBezTo>
                <a:cubicBezTo>
                  <a:pt x="993" y="2408"/>
                  <a:pt x="1007" y="2361"/>
                  <a:pt x="1023" y="2310"/>
                </a:cubicBezTo>
                <a:cubicBezTo>
                  <a:pt x="1035" y="2272"/>
                  <a:pt x="1035" y="2240"/>
                  <a:pt x="1054" y="2204"/>
                </a:cubicBezTo>
                <a:cubicBezTo>
                  <a:pt x="1063" y="2165"/>
                  <a:pt x="1064" y="2121"/>
                  <a:pt x="1076" y="2083"/>
                </a:cubicBezTo>
                <a:cubicBezTo>
                  <a:pt x="1079" y="2072"/>
                  <a:pt x="1088" y="2063"/>
                  <a:pt x="1092" y="2052"/>
                </a:cubicBezTo>
                <a:cubicBezTo>
                  <a:pt x="1111" y="2006"/>
                  <a:pt x="1121" y="1955"/>
                  <a:pt x="1137" y="1908"/>
                </a:cubicBezTo>
                <a:cubicBezTo>
                  <a:pt x="1158" y="1748"/>
                  <a:pt x="1208" y="1595"/>
                  <a:pt x="1243" y="1438"/>
                </a:cubicBezTo>
                <a:cubicBezTo>
                  <a:pt x="1256" y="1379"/>
                  <a:pt x="1286" y="1239"/>
                  <a:pt x="1319" y="1188"/>
                </a:cubicBezTo>
                <a:cubicBezTo>
                  <a:pt x="1333" y="1144"/>
                  <a:pt x="1329" y="1094"/>
                  <a:pt x="1349" y="1052"/>
                </a:cubicBezTo>
                <a:cubicBezTo>
                  <a:pt x="1408" y="925"/>
                  <a:pt x="1481" y="807"/>
                  <a:pt x="1554" y="688"/>
                </a:cubicBezTo>
                <a:cubicBezTo>
                  <a:pt x="1584" y="639"/>
                  <a:pt x="1616" y="593"/>
                  <a:pt x="1645" y="544"/>
                </a:cubicBezTo>
                <a:cubicBezTo>
                  <a:pt x="1659" y="521"/>
                  <a:pt x="1675" y="499"/>
                  <a:pt x="1690" y="476"/>
                </a:cubicBezTo>
                <a:cubicBezTo>
                  <a:pt x="1695" y="468"/>
                  <a:pt x="1705" y="453"/>
                  <a:pt x="1705" y="453"/>
                </a:cubicBezTo>
                <a:cubicBezTo>
                  <a:pt x="1715" y="400"/>
                  <a:pt x="1721" y="346"/>
                  <a:pt x="1736" y="294"/>
                </a:cubicBezTo>
                <a:cubicBezTo>
                  <a:pt x="1739" y="284"/>
                  <a:pt x="1752" y="280"/>
                  <a:pt x="1758" y="271"/>
                </a:cubicBezTo>
                <a:cubicBezTo>
                  <a:pt x="1772" y="249"/>
                  <a:pt x="1781" y="224"/>
                  <a:pt x="1796" y="203"/>
                </a:cubicBezTo>
                <a:cubicBezTo>
                  <a:pt x="1801" y="195"/>
                  <a:pt x="1807" y="188"/>
                  <a:pt x="1812" y="180"/>
                </a:cubicBezTo>
                <a:cubicBezTo>
                  <a:pt x="1821" y="154"/>
                  <a:pt x="1827" y="128"/>
                  <a:pt x="1842" y="105"/>
                </a:cubicBezTo>
                <a:cubicBezTo>
                  <a:pt x="1880" y="47"/>
                  <a:pt x="1985" y="43"/>
                  <a:pt x="2046" y="29"/>
                </a:cubicBezTo>
                <a:cubicBezTo>
                  <a:pt x="2091" y="0"/>
                  <a:pt x="2141" y="11"/>
                  <a:pt x="2190" y="29"/>
                </a:cubicBezTo>
                <a:cubicBezTo>
                  <a:pt x="2195" y="39"/>
                  <a:pt x="2199" y="50"/>
                  <a:pt x="2206" y="59"/>
                </a:cubicBezTo>
                <a:cubicBezTo>
                  <a:pt x="2212" y="66"/>
                  <a:pt x="2223" y="67"/>
                  <a:pt x="2228" y="74"/>
                </a:cubicBezTo>
                <a:cubicBezTo>
                  <a:pt x="2233" y="80"/>
                  <a:pt x="2229" y="93"/>
                  <a:pt x="2236" y="97"/>
                </a:cubicBezTo>
                <a:cubicBezTo>
                  <a:pt x="2262" y="110"/>
                  <a:pt x="2319" y="120"/>
                  <a:pt x="2319" y="120"/>
                </a:cubicBezTo>
                <a:cubicBezTo>
                  <a:pt x="2403" y="175"/>
                  <a:pt x="2477" y="181"/>
                  <a:pt x="2539" y="271"/>
                </a:cubicBezTo>
                <a:cubicBezTo>
                  <a:pt x="2670" y="240"/>
                  <a:pt x="2708" y="422"/>
                  <a:pt x="2744" y="514"/>
                </a:cubicBezTo>
                <a:cubicBezTo>
                  <a:pt x="2758" y="550"/>
                  <a:pt x="2774" y="585"/>
                  <a:pt x="2789" y="620"/>
                </a:cubicBezTo>
                <a:cubicBezTo>
                  <a:pt x="2804" y="656"/>
                  <a:pt x="2796" y="691"/>
                  <a:pt x="2835" y="703"/>
                </a:cubicBezTo>
                <a:cubicBezTo>
                  <a:pt x="2880" y="759"/>
                  <a:pt x="2922" y="817"/>
                  <a:pt x="2979" y="862"/>
                </a:cubicBezTo>
                <a:cubicBezTo>
                  <a:pt x="3056" y="1037"/>
                  <a:pt x="3143" y="1219"/>
                  <a:pt x="3206" y="1401"/>
                </a:cubicBezTo>
                <a:cubicBezTo>
                  <a:pt x="3188" y="1438"/>
                  <a:pt x="3201" y="1460"/>
                  <a:pt x="3221" y="1499"/>
                </a:cubicBezTo>
                <a:cubicBezTo>
                  <a:pt x="3260" y="1578"/>
                  <a:pt x="3316" y="1649"/>
                  <a:pt x="3358" y="1726"/>
                </a:cubicBezTo>
                <a:cubicBezTo>
                  <a:pt x="3392" y="1789"/>
                  <a:pt x="3423" y="1853"/>
                  <a:pt x="3456" y="1916"/>
                </a:cubicBezTo>
                <a:cubicBezTo>
                  <a:pt x="3466" y="1936"/>
                  <a:pt x="3532" y="2091"/>
                  <a:pt x="3570" y="2136"/>
                </a:cubicBezTo>
                <a:cubicBezTo>
                  <a:pt x="3651" y="2233"/>
                  <a:pt x="3764" y="2296"/>
                  <a:pt x="3850" y="2386"/>
                </a:cubicBezTo>
                <a:cubicBezTo>
                  <a:pt x="3857" y="2501"/>
                  <a:pt x="3868" y="2594"/>
                  <a:pt x="3918" y="2697"/>
                </a:cubicBezTo>
                <a:cubicBezTo>
                  <a:pt x="3944" y="2817"/>
                  <a:pt x="4055" y="2823"/>
                  <a:pt x="4146" y="2878"/>
                </a:cubicBezTo>
                <a:cubicBezTo>
                  <a:pt x="4326" y="2987"/>
                  <a:pt x="4497" y="3118"/>
                  <a:pt x="4714" y="3136"/>
                </a:cubicBezTo>
                <a:cubicBezTo>
                  <a:pt x="4787" y="3134"/>
                  <a:pt x="4861" y="3136"/>
                  <a:pt x="4934" y="3129"/>
                </a:cubicBezTo>
                <a:cubicBezTo>
                  <a:pt x="4952" y="3127"/>
                  <a:pt x="4964" y="3106"/>
                  <a:pt x="4987" y="3106"/>
                </a:cubicBezTo>
                <a:lnTo>
                  <a:pt x="2769" y="1782"/>
                </a:lnTo>
              </a:path>
            </a:pathLst>
          </a:custGeom>
          <a:noFill/>
          <a:ln w="9525" cap="flat" cmpd="sng">
            <a:noFill/>
            <a:prstDash val="solid"/>
            <a:round/>
            <a:headEnd/>
            <a:tailEnd/>
          </a:ln>
          <a:effectLst/>
        </p:spPr>
        <p:txBody>
          <a:bodyPr anchor="ctr"/>
          <a:lstStyle/>
          <a:p>
            <a:endParaRPr lang="en-US"/>
          </a:p>
        </p:txBody>
      </p:sp>
      <p:pic>
        <p:nvPicPr>
          <p:cNvPr id="99335" name="Picture 7" descr="bell%20curve"/>
          <p:cNvPicPr>
            <a:picLocks noChangeAspect="1" noChangeArrowheads="1"/>
          </p:cNvPicPr>
          <p:nvPr/>
        </p:nvPicPr>
        <p:blipFill>
          <a:blip r:embed="rId3" cstate="print"/>
          <a:srcRect/>
          <a:stretch>
            <a:fillRect/>
          </a:stretch>
        </p:blipFill>
        <p:spPr bwMode="auto">
          <a:xfrm>
            <a:off x="609600" y="1600200"/>
            <a:ext cx="8153400" cy="4114800"/>
          </a:xfrm>
          <a:prstGeom prst="rect">
            <a:avLst/>
          </a:prstGeom>
          <a:noFill/>
        </p:spPr>
      </p:pic>
      <p:sp>
        <p:nvSpPr>
          <p:cNvPr id="99336" name="Text Box 8"/>
          <p:cNvSpPr txBox="1">
            <a:spLocks noChangeArrowheads="1"/>
          </p:cNvSpPr>
          <p:nvPr/>
        </p:nvSpPr>
        <p:spPr bwMode="auto">
          <a:xfrm>
            <a:off x="685800" y="1676400"/>
            <a:ext cx="8001000" cy="3140075"/>
          </a:xfrm>
          <a:prstGeom prst="rect">
            <a:avLst/>
          </a:prstGeom>
          <a:noFill/>
          <a:ln w="9525" algn="ctr">
            <a:noFill/>
            <a:miter lim="800000"/>
            <a:headEnd/>
            <a:tailEnd/>
          </a:ln>
          <a:effectLst/>
        </p:spPr>
        <p:txBody>
          <a:bodyPr>
            <a:spAutoFit/>
          </a:bodyPr>
          <a:lstStyle/>
          <a:p>
            <a:pPr>
              <a:spcBef>
                <a:spcPct val="50000"/>
              </a:spcBef>
            </a:pPr>
            <a:r>
              <a:rPr lang="en-US" sz="2000" dirty="0">
                <a:solidFill>
                  <a:srgbClr val="000000"/>
                </a:solidFill>
              </a:rPr>
              <a:t>K – 6 months					K + 6 months</a:t>
            </a:r>
          </a:p>
          <a:p>
            <a:pPr>
              <a:spcBef>
                <a:spcPct val="50000"/>
              </a:spcBef>
            </a:pPr>
            <a:endParaRPr lang="en-US" sz="2000" dirty="0">
              <a:solidFill>
                <a:srgbClr val="000000"/>
              </a:solidFill>
            </a:endParaRPr>
          </a:p>
          <a:p>
            <a:pPr>
              <a:spcBef>
                <a:spcPct val="50000"/>
              </a:spcBef>
            </a:pPr>
            <a:r>
              <a:rPr lang="en-US" sz="2000" dirty="0">
                <a:solidFill>
                  <a:srgbClr val="000000"/>
                </a:solidFill>
              </a:rPr>
              <a:t>1</a:t>
            </a:r>
            <a:r>
              <a:rPr lang="en-US" sz="2000" baseline="30000" dirty="0">
                <a:solidFill>
                  <a:srgbClr val="000000"/>
                </a:solidFill>
              </a:rPr>
              <a:t>st</a:t>
            </a:r>
            <a:r>
              <a:rPr lang="en-US" sz="2000" dirty="0">
                <a:solidFill>
                  <a:srgbClr val="000000"/>
                </a:solidFill>
              </a:rPr>
              <a:t> grade – 1 yr					1</a:t>
            </a:r>
            <a:r>
              <a:rPr lang="en-US" sz="2000" baseline="30000" dirty="0">
                <a:solidFill>
                  <a:srgbClr val="000000"/>
                </a:solidFill>
              </a:rPr>
              <a:t>st</a:t>
            </a:r>
            <a:r>
              <a:rPr lang="en-US" sz="2000" dirty="0">
                <a:solidFill>
                  <a:srgbClr val="000000"/>
                </a:solidFill>
              </a:rPr>
              <a:t> grade + 1 yr</a:t>
            </a:r>
          </a:p>
          <a:p>
            <a:pPr>
              <a:spcBef>
                <a:spcPct val="50000"/>
              </a:spcBef>
            </a:pPr>
            <a:endParaRPr lang="en-US" sz="2000" dirty="0">
              <a:solidFill>
                <a:srgbClr val="000000"/>
              </a:solidFill>
            </a:endParaRPr>
          </a:p>
          <a:p>
            <a:pPr>
              <a:spcBef>
                <a:spcPct val="50000"/>
              </a:spcBef>
            </a:pPr>
            <a:r>
              <a:rPr lang="en-US" sz="2000" dirty="0">
                <a:solidFill>
                  <a:srgbClr val="000000"/>
                </a:solidFill>
              </a:rPr>
              <a:t>2</a:t>
            </a:r>
            <a:r>
              <a:rPr lang="en-US" sz="2000" baseline="30000" dirty="0">
                <a:solidFill>
                  <a:srgbClr val="000000"/>
                </a:solidFill>
              </a:rPr>
              <a:t>nd</a:t>
            </a:r>
            <a:r>
              <a:rPr lang="en-US" sz="2000" dirty="0">
                <a:solidFill>
                  <a:srgbClr val="000000"/>
                </a:solidFill>
              </a:rPr>
              <a:t> grade – 1.5 yrs				2</a:t>
            </a:r>
            <a:r>
              <a:rPr lang="en-US" sz="2000" baseline="30000" dirty="0">
                <a:solidFill>
                  <a:srgbClr val="000000"/>
                </a:solidFill>
              </a:rPr>
              <a:t>nd</a:t>
            </a:r>
            <a:r>
              <a:rPr lang="en-US" sz="2000" dirty="0">
                <a:solidFill>
                  <a:srgbClr val="000000"/>
                </a:solidFill>
              </a:rPr>
              <a:t> grade + 1.5 yrs</a:t>
            </a:r>
          </a:p>
          <a:p>
            <a:pPr>
              <a:spcBef>
                <a:spcPct val="50000"/>
              </a:spcBef>
            </a:pPr>
            <a:endParaRPr lang="en-US" sz="2000" dirty="0">
              <a:solidFill>
                <a:srgbClr val="000000"/>
              </a:solidFill>
            </a:endParaRPr>
          </a:p>
          <a:p>
            <a:pPr>
              <a:spcBef>
                <a:spcPct val="50000"/>
              </a:spcBef>
            </a:pPr>
            <a:r>
              <a:rPr lang="en-US" sz="2000" dirty="0">
                <a:solidFill>
                  <a:srgbClr val="000000"/>
                </a:solidFill>
              </a:rPr>
              <a:t>3</a:t>
            </a:r>
            <a:r>
              <a:rPr lang="en-US" sz="2000" baseline="30000" dirty="0">
                <a:solidFill>
                  <a:srgbClr val="000000"/>
                </a:solidFill>
              </a:rPr>
              <a:t>rd</a:t>
            </a:r>
            <a:r>
              <a:rPr lang="en-US" sz="2000" dirty="0">
                <a:solidFill>
                  <a:srgbClr val="000000"/>
                </a:solidFill>
              </a:rPr>
              <a:t> grade – 2 yrs				3</a:t>
            </a:r>
            <a:r>
              <a:rPr lang="en-US" sz="2000" baseline="30000" dirty="0">
                <a:solidFill>
                  <a:srgbClr val="000000"/>
                </a:solidFill>
              </a:rPr>
              <a:t>rd</a:t>
            </a:r>
            <a:r>
              <a:rPr lang="en-US" sz="2000" dirty="0">
                <a:solidFill>
                  <a:srgbClr val="000000"/>
                </a:solidFill>
              </a:rPr>
              <a:t> grade + 2 yrs</a:t>
            </a:r>
          </a:p>
        </p:txBody>
      </p:sp>
      <p:sp>
        <p:nvSpPr>
          <p:cNvPr id="99337" name="Text Box 9"/>
          <p:cNvSpPr txBox="1">
            <a:spLocks noChangeArrowheads="1"/>
          </p:cNvSpPr>
          <p:nvPr/>
        </p:nvSpPr>
        <p:spPr bwMode="auto">
          <a:xfrm>
            <a:off x="762000" y="5715000"/>
            <a:ext cx="7848600" cy="1006475"/>
          </a:xfrm>
          <a:prstGeom prst="rect">
            <a:avLst/>
          </a:prstGeom>
          <a:noFill/>
          <a:ln w="9525" algn="ctr">
            <a:noFill/>
            <a:miter lim="800000"/>
            <a:headEnd/>
            <a:tailEnd/>
          </a:ln>
          <a:effectLst/>
        </p:spPr>
        <p:txBody>
          <a:bodyPr>
            <a:spAutoFit/>
          </a:bodyPr>
          <a:lstStyle/>
          <a:p>
            <a:pPr>
              <a:spcBef>
                <a:spcPct val="50000"/>
              </a:spcBef>
            </a:pPr>
            <a:r>
              <a:rPr lang="en-US" sz="2000" i="1">
                <a:solidFill>
                  <a:schemeClr val="tx2"/>
                </a:solidFill>
              </a:rPr>
              <a:t>4</a:t>
            </a:r>
            <a:r>
              <a:rPr lang="en-US" sz="2000" i="1" baseline="30000">
                <a:solidFill>
                  <a:schemeClr val="tx2"/>
                </a:solidFill>
              </a:rPr>
              <a:t>th</a:t>
            </a:r>
            <a:r>
              <a:rPr lang="en-US" sz="2000" i="1">
                <a:solidFill>
                  <a:schemeClr val="tx2"/>
                </a:solidFill>
              </a:rPr>
              <a:t> grade teachers have to prepare for a span of students that are developmentally 2 years below through 2 years above grade level (and the lower end aren’t usually learning disabled)…</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Formative Assessments @ different levels</a:t>
            </a:r>
            <a:endParaRPr lang="en-US" dirty="0"/>
          </a:p>
        </p:txBody>
      </p:sp>
      <p:sp>
        <p:nvSpPr>
          <p:cNvPr id="3" name="Content Placeholder 2"/>
          <p:cNvSpPr>
            <a:spLocks noGrp="1"/>
          </p:cNvSpPr>
          <p:nvPr>
            <p:ph idx="1"/>
          </p:nvPr>
        </p:nvSpPr>
        <p:spPr/>
        <p:txBody>
          <a:bodyPr/>
          <a:lstStyle/>
          <a:p>
            <a:r>
              <a:rPr lang="en-US" dirty="0" smtClean="0"/>
              <a:t>Low to High </a:t>
            </a:r>
          </a:p>
          <a:p>
            <a:pPr lvl="1"/>
            <a:r>
              <a:rPr lang="en-US" dirty="0" smtClean="0"/>
              <a:t>Depending on skill</a:t>
            </a:r>
          </a:p>
          <a:p>
            <a:pPr lvl="1"/>
            <a:r>
              <a:rPr lang="en-US" dirty="0" smtClean="0"/>
              <a:t>Use curricula materials but tailor to specific needs</a:t>
            </a:r>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p:txBody>
          <a:bodyPr>
            <a:normAutofit fontScale="90000"/>
          </a:bodyPr>
          <a:lstStyle/>
          <a:p>
            <a:r>
              <a:rPr lang="en-US" b="1"/>
              <a:t>Theory and Research on Comprehension</a:t>
            </a:r>
            <a:endParaRPr lang="en-US"/>
          </a:p>
        </p:txBody>
      </p:sp>
      <p:sp>
        <p:nvSpPr>
          <p:cNvPr id="4099" name="Rectangle 3"/>
          <p:cNvSpPr>
            <a:spLocks noGrp="1" noChangeArrowheads="1"/>
          </p:cNvSpPr>
          <p:nvPr>
            <p:ph type="body" idx="1"/>
          </p:nvPr>
        </p:nvSpPr>
        <p:spPr/>
        <p:txBody>
          <a:bodyPr/>
          <a:lstStyle/>
          <a:p>
            <a:r>
              <a:rPr lang="en-US" sz="2800"/>
              <a:t>Comprehension is NOT a series of skills that you teach to mastery (unlike decoding).</a:t>
            </a:r>
          </a:p>
          <a:p>
            <a:r>
              <a:rPr lang="en-US" sz="2800"/>
              <a:t>Comprehension is:</a:t>
            </a:r>
          </a:p>
          <a:p>
            <a:pPr lvl="1"/>
            <a:r>
              <a:rPr lang="en-US"/>
              <a:t>Reader-driven and text-driven.</a:t>
            </a:r>
          </a:p>
          <a:p>
            <a:pPr lvl="2"/>
            <a:r>
              <a:rPr lang="en-US" sz="2800"/>
              <a:t>Reading is </a:t>
            </a:r>
            <a:r>
              <a:rPr lang="en-US" sz="2800" b="1" i="1"/>
              <a:t>active</a:t>
            </a:r>
            <a:r>
              <a:rPr lang="en-US" sz="2800"/>
              <a:t>.</a:t>
            </a:r>
          </a:p>
          <a:p>
            <a:pPr lvl="2"/>
            <a:r>
              <a:rPr lang="en-US" sz="2800"/>
              <a:t>Reading is </a:t>
            </a:r>
            <a:r>
              <a:rPr lang="en-US" sz="2800" b="1" i="1"/>
              <a:t>constructive.</a:t>
            </a:r>
            <a:endParaRPr lang="en-US" sz="2800"/>
          </a:p>
          <a:p>
            <a:pPr lvl="2"/>
            <a:r>
              <a:rPr lang="en-US" sz="2800"/>
              <a:t>Reading is </a:t>
            </a:r>
            <a:r>
              <a:rPr lang="en-US" sz="2800" b="1" i="1"/>
              <a:t>strategic</a:t>
            </a:r>
            <a:r>
              <a:rPr lang="en-US" sz="2800"/>
              <a:t>.</a:t>
            </a:r>
          </a:p>
          <a:p>
            <a:pPr lvl="2"/>
            <a:r>
              <a:rPr lang="en-US" sz="2800"/>
              <a:t>Reading is </a:t>
            </a:r>
            <a:r>
              <a:rPr lang="en-US" sz="2800" b="1" i="1"/>
              <a:t>holistic</a:t>
            </a:r>
            <a:r>
              <a:rPr lang="en-US" sz="2800"/>
              <a: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Mini-Lessons</a:t>
            </a:r>
            <a:endParaRPr lang="en-US" dirty="0"/>
          </a:p>
        </p:txBody>
      </p:sp>
      <p:sp>
        <p:nvSpPr>
          <p:cNvPr id="3" name="Content Placeholder 2"/>
          <p:cNvSpPr>
            <a:spLocks noGrp="1"/>
          </p:cNvSpPr>
          <p:nvPr>
            <p:ph idx="1"/>
          </p:nvPr>
        </p:nvSpPr>
        <p:spPr/>
        <p:txBody>
          <a:bodyPr>
            <a:normAutofit/>
          </a:bodyPr>
          <a:lstStyle/>
          <a:p>
            <a:r>
              <a:rPr lang="en-US" i="1" dirty="0" smtClean="0"/>
              <a:t>Demonstration</a:t>
            </a:r>
            <a:r>
              <a:rPr lang="en-US" i="1" dirty="0" smtClean="0"/>
              <a:t>/Explanation as per the Assessment Rubric</a:t>
            </a:r>
          </a:p>
          <a:p>
            <a:r>
              <a:rPr lang="en-US" i="1" dirty="0" smtClean="0"/>
              <a:t>Grade me according to the assessment rubric if you would like…</a:t>
            </a:r>
          </a:p>
          <a:p>
            <a:r>
              <a:rPr lang="en-US" i="1" dirty="0" smtClean="0"/>
              <a:t>- switch to my example slide presentation-</a:t>
            </a:r>
          </a:p>
          <a:p>
            <a:pPr>
              <a:buNone/>
            </a:pPr>
            <a:endParaRPr lang="en-US" i="1" dirty="0" smtClean="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8" name="Rectangle 2"/>
          <p:cNvSpPr>
            <a:spLocks noGrp="1" noChangeArrowheads="1"/>
          </p:cNvSpPr>
          <p:nvPr>
            <p:ph type="title"/>
          </p:nvPr>
        </p:nvSpPr>
        <p:spPr/>
        <p:txBody>
          <a:bodyPr/>
          <a:lstStyle/>
          <a:p>
            <a:r>
              <a:rPr lang="en-US" b="1"/>
              <a:t>Comprehension Strategies</a:t>
            </a:r>
            <a:endParaRPr lang="en-US"/>
          </a:p>
        </p:txBody>
      </p:sp>
      <p:sp>
        <p:nvSpPr>
          <p:cNvPr id="116739" name="Rectangle 3"/>
          <p:cNvSpPr>
            <a:spLocks noGrp="1" noChangeArrowheads="1"/>
          </p:cNvSpPr>
          <p:nvPr>
            <p:ph type="body" idx="1"/>
          </p:nvPr>
        </p:nvSpPr>
        <p:spPr/>
        <p:txBody>
          <a:bodyPr/>
          <a:lstStyle/>
          <a:p>
            <a:r>
              <a:rPr lang="en-US" b="1"/>
              <a:t>What is a strategy?</a:t>
            </a:r>
          </a:p>
          <a:p>
            <a:pPr lvl="1"/>
            <a:r>
              <a:rPr lang="en-US"/>
              <a:t>A strategy is a routine or procedure to help you to get something done.</a:t>
            </a:r>
          </a:p>
          <a:p>
            <a:r>
              <a:rPr lang="en-US" b="1"/>
              <a:t>What are comprehension strategies?</a:t>
            </a:r>
          </a:p>
          <a:p>
            <a:pPr lvl="1"/>
            <a:r>
              <a:rPr lang="en-US"/>
              <a:t>Routines and procedures you can use to help you comprehend what you read.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bs00554_"/>
          <p:cNvPicPr>
            <a:picLocks noChangeAspect="1" noChangeArrowheads="1"/>
          </p:cNvPicPr>
          <p:nvPr/>
        </p:nvPicPr>
        <p:blipFill>
          <a:blip r:embed="rId3" cstate="print"/>
          <a:srcRect/>
          <a:stretch>
            <a:fillRect/>
          </a:stretch>
        </p:blipFill>
        <p:spPr bwMode="auto">
          <a:xfrm>
            <a:off x="762000" y="457200"/>
            <a:ext cx="2286000" cy="1993900"/>
          </a:xfrm>
          <a:prstGeom prst="rect">
            <a:avLst/>
          </a:prstGeom>
          <a:noFill/>
        </p:spPr>
      </p:pic>
      <p:sp>
        <p:nvSpPr>
          <p:cNvPr id="4101" name="Text Box 5"/>
          <p:cNvSpPr txBox="1">
            <a:spLocks noChangeArrowheads="1"/>
          </p:cNvSpPr>
          <p:nvPr/>
        </p:nvSpPr>
        <p:spPr bwMode="auto">
          <a:xfrm>
            <a:off x="304800" y="2286000"/>
            <a:ext cx="8534400" cy="3905250"/>
          </a:xfrm>
          <a:prstGeom prst="rect">
            <a:avLst/>
          </a:prstGeom>
          <a:noFill/>
          <a:ln w="9525">
            <a:noFill/>
            <a:miter lim="800000"/>
            <a:headEnd/>
            <a:tailEnd/>
          </a:ln>
          <a:effectLst>
            <a:outerShdw dist="35921" dir="2700000" algn="ctr" rotWithShape="0">
              <a:schemeClr val="bg2"/>
            </a:outerShdw>
          </a:effectLst>
        </p:spPr>
        <p:txBody>
          <a:bodyPr>
            <a:spAutoFit/>
          </a:bodyPr>
          <a:lstStyle/>
          <a:p>
            <a:pPr algn="l">
              <a:spcBef>
                <a:spcPct val="50000"/>
              </a:spcBef>
            </a:pPr>
            <a:r>
              <a:rPr lang="en-US" sz="4000"/>
              <a:t>       </a:t>
            </a:r>
            <a:r>
              <a:rPr lang="en-US" sz="3600"/>
              <a:t>“Once thought of as the natural result of decoding plus oral language, comprehension is now viewed as a much more complex process involving knowledge, experience, thinking and teaching.”</a:t>
            </a:r>
          </a:p>
          <a:p>
            <a:pPr algn="l">
              <a:spcBef>
                <a:spcPct val="50000"/>
              </a:spcBef>
            </a:pPr>
            <a:r>
              <a:rPr lang="en-US" sz="2000"/>
              <a:t>(Linda Fielding and P. David Pearson, 1994)</a:t>
            </a:r>
          </a:p>
        </p:txBody>
      </p:sp>
      <p:sp>
        <p:nvSpPr>
          <p:cNvPr id="4105" name="WordArt 9"/>
          <p:cNvSpPr>
            <a:spLocks noChangeArrowheads="1" noChangeShapeType="1" noTextEdit="1"/>
          </p:cNvSpPr>
          <p:nvPr/>
        </p:nvSpPr>
        <p:spPr bwMode="auto">
          <a:xfrm>
            <a:off x="3352800" y="381000"/>
            <a:ext cx="5257800" cy="1828800"/>
          </a:xfrm>
          <a:prstGeom prst="rect">
            <a:avLst/>
          </a:prstGeom>
        </p:spPr>
        <p:txBody>
          <a:bodyPr wrap="none" fromWordArt="1">
            <a:prstTxWarp prst="textPlain">
              <a:avLst>
                <a:gd name="adj" fmla="val 50000"/>
              </a:avLst>
            </a:prstTxWarp>
          </a:bodyPr>
          <a:lstStyle/>
          <a:p>
            <a:r>
              <a:rPr lang="en-US" sz="3600" kern="10">
                <a:ln w="9525">
                  <a:noFill/>
                  <a:round/>
                  <a:headEnd/>
                  <a:tailEnd/>
                </a:ln>
                <a:gradFill rotWithShape="0">
                  <a:gsLst>
                    <a:gs pos="0">
                      <a:srgbClr val="FFFF00"/>
                    </a:gs>
                    <a:gs pos="100000">
                      <a:srgbClr val="FF9933"/>
                    </a:gs>
                  </a:gsLst>
                  <a:path path="rect">
                    <a:fillToRect l="50000" t="50000" r="50000" b="50000"/>
                  </a:path>
                </a:gradFill>
                <a:effectLst>
                  <a:outerShdw dist="35921" dir="2700000" algn="ctr" rotWithShape="0">
                    <a:srgbClr val="C0C0C0"/>
                  </a:outerShdw>
                </a:effectLst>
                <a:latin typeface="Impact"/>
              </a:rPr>
              <a:t>Why  teach </a:t>
            </a:r>
          </a:p>
          <a:p>
            <a:r>
              <a:rPr lang="en-US" sz="3600" kern="10">
                <a:ln w="9525">
                  <a:noFill/>
                  <a:round/>
                  <a:headEnd/>
                  <a:tailEnd/>
                </a:ln>
                <a:gradFill rotWithShape="0">
                  <a:gsLst>
                    <a:gs pos="0">
                      <a:srgbClr val="FFFF00"/>
                    </a:gs>
                    <a:gs pos="100000">
                      <a:srgbClr val="FF9933"/>
                    </a:gs>
                  </a:gsLst>
                  <a:path path="rect">
                    <a:fillToRect l="50000" t="50000" r="50000" b="50000"/>
                  </a:path>
                </a:gradFill>
                <a:effectLst>
                  <a:outerShdw dist="35921" dir="2700000" algn="ctr" rotWithShape="0">
                    <a:srgbClr val="C0C0C0"/>
                  </a:outerShdw>
                </a:effectLst>
                <a:latin typeface="Impact"/>
              </a:rPr>
              <a:t>reading  strategies?</a:t>
            </a:r>
          </a:p>
        </p:txBody>
      </p:sp>
    </p:spTree>
  </p:cSld>
  <p:clrMapOvr>
    <a:masterClrMapping/>
  </p:clrMapOvr>
  <p:transition/>
  <p:timing>
    <p:tnLst>
      <p:par>
        <p:cTn id="1" dur="indefinite" restart="never" nodeType="tmRoot"/>
      </p:par>
    </p:tnLst>
  </p:timing>
</p:sld>
</file>

<file path=ppt/theme/theme1.xml><?xml version="1.0" encoding="utf-8"?>
<a:theme xmlns:a="http://schemas.openxmlformats.org/drawingml/2006/main" name="Office Theme">
  <a:themeElements>
    <a:clrScheme name="Custom 1">
      <a:dk1>
        <a:sysClr val="windowText" lastClr="000000"/>
      </a:dk1>
      <a:lt1>
        <a:sysClr val="window" lastClr="FFFFFF"/>
      </a:lt1>
      <a:dk2>
        <a:srgbClr val="04617B"/>
      </a:dk2>
      <a:lt2>
        <a:srgbClr val="DBF5F9"/>
      </a:lt2>
      <a:accent1>
        <a:srgbClr val="0F6FC6"/>
      </a:accent1>
      <a:accent2>
        <a:srgbClr val="009DD9"/>
      </a:accent2>
      <a:accent3>
        <a:srgbClr val="20C8F7"/>
      </a:accent3>
      <a:accent4>
        <a:srgbClr val="10CF9B"/>
      </a:accent4>
      <a:accent5>
        <a:srgbClr val="7CCA62"/>
      </a:accent5>
      <a:accent6>
        <a:srgbClr val="A5C249"/>
      </a:accent6>
      <a:hlink>
        <a:srgbClr val="E2D700"/>
      </a:hlink>
      <a:folHlink>
        <a:srgbClr val="85DFD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540</TotalTime>
  <Words>1046</Words>
  <Application>Microsoft Office PowerPoint</Application>
  <PresentationFormat>On-screen Show (4:3)</PresentationFormat>
  <Paragraphs>199</Paragraphs>
  <Slides>26</Slides>
  <Notes>26</Notes>
  <HiddenSlides>0</HiddenSlides>
  <MMClips>0</MMClips>
  <ScaleCrop>false</ScaleCrop>
  <HeadingPairs>
    <vt:vector size="4" baseType="variant">
      <vt:variant>
        <vt:lpstr>Theme</vt:lpstr>
      </vt:variant>
      <vt:variant>
        <vt:i4>1</vt:i4>
      </vt:variant>
      <vt:variant>
        <vt:lpstr>Slide Titles</vt:lpstr>
      </vt:variant>
      <vt:variant>
        <vt:i4>26</vt:i4>
      </vt:variant>
    </vt:vector>
  </HeadingPairs>
  <TitlesOfParts>
    <vt:vector size="27" baseType="lpstr">
      <vt:lpstr>Office Theme</vt:lpstr>
      <vt:lpstr>Literacy Development in Elementary &amp; Middle School</vt:lpstr>
      <vt:lpstr>Assessment of Week 3 –  Assigned Reading</vt:lpstr>
      <vt:lpstr>Week 2 </vt:lpstr>
      <vt:lpstr>Knowledge of Variance </vt:lpstr>
      <vt:lpstr>Formative Assessments @ different levels</vt:lpstr>
      <vt:lpstr>Theory and Research on Comprehension</vt:lpstr>
      <vt:lpstr>Mini-Lessons</vt:lpstr>
      <vt:lpstr>Comprehension Strategies</vt:lpstr>
      <vt:lpstr>Slide 9</vt:lpstr>
      <vt:lpstr>Comprehension Strategies</vt:lpstr>
      <vt:lpstr>Explicit Instruction</vt:lpstr>
      <vt:lpstr>Slide 12</vt:lpstr>
      <vt:lpstr>Slide 13</vt:lpstr>
      <vt:lpstr>Slide 14</vt:lpstr>
      <vt:lpstr>What Good Readers Do…</vt:lpstr>
      <vt:lpstr>How Do Good Readers  Make Connections? </vt:lpstr>
      <vt:lpstr>How Do Good Readers  Visualize?</vt:lpstr>
      <vt:lpstr>How Do Good Readers  Infer?</vt:lpstr>
      <vt:lpstr>How Do Good Readers  Determine Importance?</vt:lpstr>
      <vt:lpstr>How Do Good Readers Synthesize?</vt:lpstr>
      <vt:lpstr>Slide 21</vt:lpstr>
      <vt:lpstr>Eight Important Instructional Strategies for Preventing and Addressing Comprehension Difficulties*</vt:lpstr>
      <vt:lpstr>A key instructional construct:</vt:lpstr>
      <vt:lpstr>Strategies for all  Content  Areas</vt:lpstr>
      <vt:lpstr>Literacy Centers</vt:lpstr>
      <vt:lpstr>Exit Card/Assessment</vt:lpstr>
    </vt:vector>
  </TitlesOfParts>
  <Company>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Literacy Development in Elementary &amp; Middle School</dc:title>
  <dc:creator> </dc:creator>
  <cp:lastModifiedBy> </cp:lastModifiedBy>
  <cp:revision>105</cp:revision>
  <dcterms:created xsi:type="dcterms:W3CDTF">2010-01-28T14:10:34Z</dcterms:created>
  <dcterms:modified xsi:type="dcterms:W3CDTF">2010-02-18T19:13:00Z</dcterms:modified>
</cp:coreProperties>
</file>